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notesMasterIdLst>
    <p:notesMasterId r:id="rId47"/>
  </p:notesMasterIdLst>
  <p:handoutMasterIdLst>
    <p:handoutMasterId r:id="rId48"/>
  </p:handoutMasterIdLst>
  <p:sldIdLst>
    <p:sldId id="482" r:id="rId2"/>
    <p:sldId id="690" r:id="rId3"/>
    <p:sldId id="687" r:id="rId4"/>
    <p:sldId id="706" r:id="rId5"/>
    <p:sldId id="691" r:id="rId6"/>
    <p:sldId id="545" r:id="rId7"/>
    <p:sldId id="546" r:id="rId8"/>
    <p:sldId id="693" r:id="rId9"/>
    <p:sldId id="710" r:id="rId10"/>
    <p:sldId id="711" r:id="rId11"/>
    <p:sldId id="492" r:id="rId12"/>
    <p:sldId id="575" r:id="rId13"/>
    <p:sldId id="577" r:id="rId14"/>
    <p:sldId id="576" r:id="rId15"/>
    <p:sldId id="578" r:id="rId16"/>
    <p:sldId id="579" r:id="rId17"/>
    <p:sldId id="694" r:id="rId18"/>
    <p:sldId id="454" r:id="rId19"/>
    <p:sldId id="695" r:id="rId20"/>
    <p:sldId id="574" r:id="rId21"/>
    <p:sldId id="698" r:id="rId22"/>
    <p:sldId id="699" r:id="rId23"/>
    <p:sldId id="368" r:id="rId24"/>
    <p:sldId id="529" r:id="rId25"/>
    <p:sldId id="700" r:id="rId26"/>
    <p:sldId id="702" r:id="rId27"/>
    <p:sldId id="370" r:id="rId28"/>
    <p:sldId id="371" r:id="rId29"/>
    <p:sldId id="367" r:id="rId30"/>
    <p:sldId id="379" r:id="rId31"/>
    <p:sldId id="376" r:id="rId32"/>
    <p:sldId id="377" r:id="rId33"/>
    <p:sldId id="380" r:id="rId34"/>
    <p:sldId id="378" r:id="rId35"/>
    <p:sldId id="381" r:id="rId36"/>
    <p:sldId id="384" r:id="rId37"/>
    <p:sldId id="385" r:id="rId38"/>
    <p:sldId id="581" r:id="rId39"/>
    <p:sldId id="386" r:id="rId40"/>
    <p:sldId id="409" r:id="rId41"/>
    <p:sldId id="712" r:id="rId42"/>
    <p:sldId id="389" r:id="rId43"/>
    <p:sldId id="705" r:id="rId44"/>
    <p:sldId id="396" r:id="rId45"/>
    <p:sldId id="70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0E7"/>
    <a:srgbClr val="FBF9F9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95000"/>
  </p:normalViewPr>
  <p:slideViewPr>
    <p:cSldViewPr snapToGrid="0" snapToObjects="1">
      <p:cViewPr varScale="1">
        <p:scale>
          <a:sx n="105" d="100"/>
          <a:sy n="105" d="100"/>
        </p:scale>
        <p:origin x="880" y="18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CB897707-E1C6-2E49-883A-A7D170948B22}"/>
    <pc:docChg chg="custSel modSld">
      <pc:chgData name="pavlos protopapas" userId="74894_tp_dropbox" providerId="OAuth2" clId="{CB897707-E1C6-2E49-883A-A7D170948B22}" dt="2020-03-09T19:14:40.899" v="2" actId="7634"/>
      <pc:docMkLst>
        <pc:docMk/>
      </pc:docMkLst>
      <pc:sldChg chg="addSp">
        <pc:chgData name="pavlos protopapas" userId="74894_tp_dropbox" providerId="OAuth2" clId="{CB897707-E1C6-2E49-883A-A7D170948B22}" dt="2020-03-09T19:14:40.899" v="2" actId="7634"/>
        <pc:sldMkLst>
          <pc:docMk/>
          <pc:sldMk cId="986286866" sldId="397"/>
        </pc:sldMkLst>
        <pc:inkChg chg="add">
          <ac:chgData name="pavlos protopapas" userId="74894_tp_dropbox" providerId="OAuth2" clId="{CB897707-E1C6-2E49-883A-A7D170948B22}" dt="2020-03-09T19:14:40.899" v="2" actId="7634"/>
          <ac:inkMkLst>
            <pc:docMk/>
            <pc:sldMk cId="986286866" sldId="397"/>
            <ac:inkMk id="5" creationId="{CC730AB3-B71D-8347-A92E-3353D7EA6EC4}"/>
          </ac:inkMkLst>
        </pc:inkChg>
      </pc:sldChg>
      <pc:sldChg chg="addSp">
        <pc:chgData name="pavlos protopapas" userId="74894_tp_dropbox" providerId="OAuth2" clId="{CB897707-E1C6-2E49-883A-A7D170948B22}" dt="2020-03-09T17:44:30.585" v="1" actId="7634"/>
        <pc:sldMkLst>
          <pc:docMk/>
          <pc:sldMk cId="14934298" sldId="583"/>
        </pc:sldMkLst>
        <pc:inkChg chg="add">
          <ac:chgData name="pavlos protopapas" userId="74894_tp_dropbox" providerId="OAuth2" clId="{CB897707-E1C6-2E49-883A-A7D170948B22}" dt="2020-03-09T17:39:22.849" v="0" actId="7634"/>
          <ac:inkMkLst>
            <pc:docMk/>
            <pc:sldMk cId="14934298" sldId="583"/>
            <ac:inkMk id="4" creationId="{F47CF84A-BEC1-E146-AA9E-AD7D328781B8}"/>
          </ac:inkMkLst>
        </pc:inkChg>
        <pc:inkChg chg="add">
          <ac:chgData name="pavlos protopapas" userId="74894_tp_dropbox" providerId="OAuth2" clId="{CB897707-E1C6-2E49-883A-A7D170948B22}" dt="2020-03-09T17:44:30.585" v="1" actId="7634"/>
          <ac:inkMkLst>
            <pc:docMk/>
            <pc:sldMk cId="14934298" sldId="583"/>
            <ac:inkMk id="5" creationId="{152FDDAD-9582-6E4A-9BA4-33654082B7E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.cam.ac.uk/research/dtg/attarchive/facedatabase.html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8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NN will learn the representation and the second NN will do the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6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30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networks are updated at the same time, but for the particular task (I don; like that), also we if I don’t have labels like (cats, dogs)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4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 the cat in the fi(x) and decode it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1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1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Beauty: The  features are not specialized in the task.</a:t>
            </a:r>
          </a:p>
          <a:p>
            <a:r>
              <a:rPr lang="en-US" dirty="0"/>
              <a:t>I don’t want to classify cats, I want to understand cats</a:t>
            </a:r>
          </a:p>
          <a:p>
            <a:r>
              <a:rPr lang="en-US" dirty="0"/>
              <a:t>Want to learn the essence. </a:t>
            </a:r>
            <a:r>
              <a:rPr lang="en-US" dirty="0" err="1"/>
              <a:t>Contexual</a:t>
            </a:r>
            <a:r>
              <a:rPr lang="en-US" dirty="0"/>
              <a:t> learning </a:t>
            </a:r>
          </a:p>
          <a:p>
            <a:r>
              <a:rPr lang="en-US" dirty="0"/>
              <a:t>Encode the essence in the latent space (an abstract low dimensional space) and then decode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85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new idea ?? No, very old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1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was a very lossy week for me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46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5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9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5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with PCA. It is a special case of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95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Z: abstract, hidden, important, do not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0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memorizes, all the weights are turn off instead of the biases</a:t>
            </a:r>
          </a:p>
          <a:p>
            <a:r>
              <a:rPr lang="en-US" dirty="0"/>
              <a:t>How can we improve it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9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generalizes in the domain of the training set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This dataset contains a set of face images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taken between April 1992 and April 1994 at AT&amp;T Laboratories Cambridge, 40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55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28x28 flatten it to be 784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bottom has no changes in a testing set, memorizes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09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bottom has no changes in a testing set, memorizes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28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Further examine the latent space. </a:t>
            </a:r>
            <a:br>
              <a:rPr lang="en-US" sz="1200" dirty="0"/>
            </a:br>
            <a:r>
              <a:rPr lang="en-US" dirty="0"/>
              <a:t>We will come back in this plot when we will talk about blending </a:t>
            </a:r>
          </a:p>
          <a:p>
            <a:r>
              <a:rPr lang="en-US" b="0" dirty="0"/>
              <a:t>(t-SNE for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98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7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4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data outside are unlabeled data. That’s the cake, unsupervised learning</a:t>
            </a:r>
          </a:p>
          <a:p>
            <a:r>
              <a:rPr lang="en-US" dirty="0"/>
              <a:t>Unsupervised k-means clustering. Searching for structures in the unlabeled data without knowing if this is correct or not (no ground truth).</a:t>
            </a:r>
          </a:p>
          <a:p>
            <a:r>
              <a:rPr lang="en-US" dirty="0"/>
              <a:t>Language models</a:t>
            </a:r>
          </a:p>
          <a:p>
            <a:r>
              <a:rPr lang="en-US" dirty="0"/>
              <a:t>Representation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6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question is how can we write a loss function to have backpropagation and thus, to train a network</a:t>
            </a:r>
          </a:p>
          <a:p>
            <a:r>
              <a:rPr lang="en-US" dirty="0"/>
              <a:t>Autoencoders are Self-supervised networks. This is what we are going to see today, the whole cake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6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5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Repr</a:t>
            </a:r>
            <a:r>
              <a:rPr lang="en-US" dirty="0"/>
              <a:t> Learning connects a lot of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Passing through some function fi(x) and then we perform a linear regression.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6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</a:t>
            </a: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87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image" Target="../media/image61.png"/><Relationship Id="rId10" Type="http://schemas.openxmlformats.org/officeDocument/2006/relationships/image" Target="../media/image81.png"/><Relationship Id="rId4" Type="http://schemas.openxmlformats.org/officeDocument/2006/relationships/image" Target="../media/image510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microsoft.com/office/2007/relationships/hdphoto" Target="../media/hdphoto1.wdp"/><Relationship Id="rId7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tiff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marios_matthaiakis/hom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.inria.fr/paiss/files/2018/07/zisserman-self-supervised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15275"/>
            <a:ext cx="10363200" cy="1470025"/>
          </a:xfrm>
        </p:spPr>
        <p:txBody>
          <a:bodyPr/>
          <a:lstStyle/>
          <a:p>
            <a:r>
              <a:rPr lang="en-US" sz="3200" dirty="0"/>
              <a:t>Lecture 26: Autoencoders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tx1"/>
                </a:solidFill>
              </a:rPr>
              <a:t>Marios Mattheakis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6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108416"/>
            <a:ext cx="10327008" cy="5146080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What are autoencoders?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Brief history of encoding/decoding.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autoencoders.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Convolutional autoencoders.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of autoencoders.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Denoising 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Blending 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1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Neural Networks as universal function approximators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395139"/>
              </a:xfrm>
            </p:spPr>
            <p:txBody>
              <a:bodyPr/>
              <a:lstStyle/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:r>
                  <a:rPr lang="en-US" sz="2400" b="0" dirty="0">
                    <a:latin typeface="Karla" charset="0"/>
                    <a:ea typeface="Karla" charset="0"/>
                    <a:cs typeface="Karla" charset="0"/>
                  </a:rPr>
                  <a:t>Given an input </a:t>
                </a:r>
                <a:r>
                  <a:rPr lang="en-US" sz="2400" b="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b="0" dirty="0">
                    <a:latin typeface="Karla" charset="0"/>
                    <a:ea typeface="Karla" charset="0"/>
                    <a:cs typeface="Karla" charset="0"/>
                  </a:rPr>
                  <a:t>  and an output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y </a:t>
                </a:r>
                <a:r>
                  <a:rPr lang="en-US" sz="2400" b="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there exists</a:t>
                </a:r>
                <a:r>
                  <a:rPr lang="en-US" sz="2400" b="0" dirty="0">
                    <a:latin typeface="Karla" charset="0"/>
                    <a:ea typeface="Karla" charset="0"/>
                    <a:cs typeface="Karla" charset="0"/>
                  </a:rPr>
                  <a:t> a mapping from input space to output space as follows: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Our goal is to find  an estimate of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f(x)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which we will call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1200"/>
                  </a:spcAft>
                </a:pPr>
                <a:br>
                  <a:rPr lang="en-US" sz="2400" dirty="0"/>
                </a:br>
                <a:r>
                  <a:rPr lang="en-US" sz="2400" dirty="0"/>
                  <a:t>Statistical learning or modeling is the process of finding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Neural networks are one of many possible methods we can use to obtain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395139"/>
              </a:xfrm>
              <a:blipFill>
                <a:blip r:embed="rId3"/>
                <a:stretch>
                  <a:fillRect l="-860" t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9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DF33F9E-E574-45B2-873A-5BA9CB6F0BFA}"/>
              </a:ext>
            </a:extLst>
          </p:cNvPr>
          <p:cNvGrpSpPr/>
          <p:nvPr/>
        </p:nvGrpSpPr>
        <p:grpSpPr>
          <a:xfrm>
            <a:off x="1759978" y="3713411"/>
            <a:ext cx="3293442" cy="2422860"/>
            <a:chOff x="2019645" y="3713411"/>
            <a:chExt cx="3293442" cy="2422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Equation"/>
                <p:cNvSpPr txBox="1"/>
                <p:nvPr/>
              </p:nvSpPr>
              <p:spPr>
                <a:xfrm>
                  <a:off x="4247815" y="3722442"/>
                  <a:ext cx="1065272" cy="442973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3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33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sz="33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33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33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sz="33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815" y="3722442"/>
                  <a:ext cx="1065272" cy="442973"/>
                </a:xfrm>
                <a:prstGeom prst="rect">
                  <a:avLst/>
                </a:prstGeom>
                <a:blipFill>
                  <a:blip r:embed="rId3"/>
                  <a:stretch>
                    <a:fillRect r="-11429" b="-11111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F08A30D-F0DA-475B-8A05-CC9DDCD9E78B}"/>
                </a:ext>
              </a:extLst>
            </p:cNvPr>
            <p:cNvGrpSpPr/>
            <p:nvPr/>
          </p:nvGrpSpPr>
          <p:grpSpPr>
            <a:xfrm>
              <a:off x="2019645" y="3713411"/>
              <a:ext cx="2096301" cy="2422860"/>
              <a:chOff x="1737862" y="4182842"/>
              <a:chExt cx="2096301" cy="2422860"/>
            </a:xfrm>
          </p:grpSpPr>
          <p:sp>
            <p:nvSpPr>
              <p:cNvPr id="39" name="Circle"/>
              <p:cNvSpPr/>
              <p:nvPr/>
            </p:nvSpPr>
            <p:spPr>
              <a:xfrm>
                <a:off x="2188183" y="604160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EDB0DB5-E437-41B4-9B7D-A0D9BC65FAAB}"/>
                  </a:ext>
                </a:extLst>
              </p:cNvPr>
              <p:cNvGrpSpPr/>
              <p:nvPr/>
            </p:nvGrpSpPr>
            <p:grpSpPr>
              <a:xfrm>
                <a:off x="1737862" y="4182842"/>
                <a:ext cx="2096301" cy="2422860"/>
                <a:chOff x="1737862" y="4182842"/>
                <a:chExt cx="2096301" cy="2422860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F31E2F8-9FD6-43FC-AC26-BA156318693E}"/>
                    </a:ext>
                  </a:extLst>
                </p:cNvPr>
                <p:cNvGrpSpPr/>
                <p:nvPr/>
              </p:nvGrpSpPr>
              <p:grpSpPr>
                <a:xfrm>
                  <a:off x="2000604" y="4340881"/>
                  <a:ext cx="1787329" cy="1857289"/>
                  <a:chOff x="1532665" y="3949138"/>
                  <a:chExt cx="1787329" cy="1857289"/>
                </a:xfrm>
              </p:grpSpPr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F317FBE9-46E5-4D82-90E6-2623226931AB}"/>
                      </a:ext>
                    </a:extLst>
                  </p:cNvPr>
                  <p:cNvCxnSpPr/>
                  <p:nvPr/>
                </p:nvCxnSpPr>
                <p:spPr>
                  <a:xfrm>
                    <a:off x="1540787" y="3949138"/>
                    <a:ext cx="0" cy="185728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28D9D9A6-BED0-451F-B210-811FE60AFD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32665" y="5783301"/>
                    <a:ext cx="1787329" cy="1541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Equation">
                      <a:extLst>
                        <a:ext uri="{FF2B5EF4-FFF2-40B4-BE49-F238E27FC236}">
                          <a16:creationId xmlns:a16="http://schemas.microsoft.com/office/drawing/2014/main" id="{A171EB98-091F-4335-B648-D95ABD033F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7862" y="4182842"/>
                      <a:ext cx="189015" cy="27157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>
                          <a:solidFill>
                            <a:srgbClr val="000000"/>
                          </a:solidFill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33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sz="3300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Equation">
                      <a:extLst>
                        <a:ext uri="{FF2B5EF4-FFF2-40B4-BE49-F238E27FC236}">
                          <a16:creationId xmlns:a16="http://schemas.microsoft.com/office/drawing/2014/main" id="{A171EB98-091F-4335-B648-D95ABD033F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7862" y="4182842"/>
                      <a:ext cx="189015" cy="27157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26" r="-22581" b="-7777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Equation">
                      <a:extLst>
                        <a:ext uri="{FF2B5EF4-FFF2-40B4-BE49-F238E27FC236}">
                          <a16:creationId xmlns:a16="http://schemas.microsoft.com/office/drawing/2014/main" id="{3967B4C3-41F6-4788-8293-7F14F7DEA0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9136" y="6097871"/>
                      <a:ext cx="335027" cy="5078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>
                          <a:solidFill>
                            <a:srgbClr val="000000"/>
                          </a:solidFill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300" b="0" i="1" smtClean="0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sz="3300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Equation">
                      <a:extLst>
                        <a:ext uri="{FF2B5EF4-FFF2-40B4-BE49-F238E27FC236}">
                          <a16:creationId xmlns:a16="http://schemas.microsoft.com/office/drawing/2014/main" id="{3967B4C3-41F6-4788-8293-7F14F7DEA0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99136" y="6097871"/>
                      <a:ext cx="335027" cy="50783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6C357A-F056-4B7C-8825-A2BBF158E2E2}"/>
                  </a:ext>
                </a:extLst>
              </p:cNvPr>
              <p:cNvSpPr/>
              <p:nvPr/>
            </p:nvSpPr>
            <p:spPr>
              <a:xfrm>
                <a:off x="2019645" y="4451409"/>
                <a:ext cx="1661753" cy="1730108"/>
              </a:xfrm>
              <a:custGeom>
                <a:avLst/>
                <a:gdLst>
                  <a:gd name="connsiteX0" fmla="*/ 0 w 2528047"/>
                  <a:gd name="connsiteY0" fmla="*/ 2821437 h 2823319"/>
                  <a:gd name="connsiteX1" fmla="*/ 107576 w 2528047"/>
                  <a:gd name="connsiteY1" fmla="*/ 2821437 h 2823319"/>
                  <a:gd name="connsiteX2" fmla="*/ 220043 w 2528047"/>
                  <a:gd name="connsiteY2" fmla="*/ 2801878 h 2823319"/>
                  <a:gd name="connsiteX3" fmla="*/ 308060 w 2528047"/>
                  <a:gd name="connsiteY3" fmla="*/ 2782319 h 2823319"/>
                  <a:gd name="connsiteX4" fmla="*/ 430306 w 2528047"/>
                  <a:gd name="connsiteY4" fmla="*/ 2738310 h 2823319"/>
                  <a:gd name="connsiteX5" fmla="*/ 596560 w 2528047"/>
                  <a:gd name="connsiteY5" fmla="*/ 2664963 h 2823319"/>
                  <a:gd name="connsiteX6" fmla="*/ 748145 w 2528047"/>
                  <a:gd name="connsiteY6" fmla="*/ 2567166 h 2823319"/>
                  <a:gd name="connsiteX7" fmla="*/ 894840 w 2528047"/>
                  <a:gd name="connsiteY7" fmla="*/ 2459589 h 2823319"/>
                  <a:gd name="connsiteX8" fmla="*/ 1026866 w 2528047"/>
                  <a:gd name="connsiteY8" fmla="*/ 2337343 h 2823319"/>
                  <a:gd name="connsiteX9" fmla="*/ 1075765 w 2528047"/>
                  <a:gd name="connsiteY9" fmla="*/ 2293335 h 2823319"/>
                  <a:gd name="connsiteX10" fmla="*/ 1207790 w 2528047"/>
                  <a:gd name="connsiteY10" fmla="*/ 2175979 h 2823319"/>
                  <a:gd name="connsiteX11" fmla="*/ 1344706 w 2528047"/>
                  <a:gd name="connsiteY11" fmla="*/ 2034173 h 2823319"/>
                  <a:gd name="connsiteX12" fmla="*/ 1466952 w 2528047"/>
                  <a:gd name="connsiteY12" fmla="*/ 1867919 h 2823319"/>
                  <a:gd name="connsiteX13" fmla="*/ 1598977 w 2528047"/>
                  <a:gd name="connsiteY13" fmla="*/ 1691884 h 2823319"/>
                  <a:gd name="connsiteX14" fmla="*/ 1770122 w 2528047"/>
                  <a:gd name="connsiteY14" fmla="*/ 1447392 h 2823319"/>
                  <a:gd name="connsiteX15" fmla="*/ 1916817 w 2528047"/>
                  <a:gd name="connsiteY15" fmla="*/ 1202900 h 2823319"/>
                  <a:gd name="connsiteX16" fmla="*/ 2043953 w 2528047"/>
                  <a:gd name="connsiteY16" fmla="*/ 982858 h 2823319"/>
                  <a:gd name="connsiteX17" fmla="*/ 2195538 w 2528047"/>
                  <a:gd name="connsiteY17" fmla="*/ 694357 h 2823319"/>
                  <a:gd name="connsiteX18" fmla="*/ 2361792 w 2528047"/>
                  <a:gd name="connsiteY18" fmla="*/ 356958 h 2823319"/>
                  <a:gd name="connsiteX19" fmla="*/ 2528047 w 2528047"/>
                  <a:gd name="connsiteY19" fmla="*/ 0 h 2823319"/>
                  <a:gd name="connsiteX20" fmla="*/ 2528047 w 2528047"/>
                  <a:gd name="connsiteY20" fmla="*/ 0 h 282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28047" h="2823319">
                    <a:moveTo>
                      <a:pt x="0" y="2821437"/>
                    </a:moveTo>
                    <a:cubicBezTo>
                      <a:pt x="35451" y="2823067"/>
                      <a:pt x="70902" y="2824697"/>
                      <a:pt x="107576" y="2821437"/>
                    </a:cubicBezTo>
                    <a:cubicBezTo>
                      <a:pt x="144250" y="2818177"/>
                      <a:pt x="186629" y="2808398"/>
                      <a:pt x="220043" y="2801878"/>
                    </a:cubicBezTo>
                    <a:cubicBezTo>
                      <a:pt x="253457" y="2795358"/>
                      <a:pt x="273016" y="2792914"/>
                      <a:pt x="308060" y="2782319"/>
                    </a:cubicBezTo>
                    <a:cubicBezTo>
                      <a:pt x="343104" y="2771724"/>
                      <a:pt x="382223" y="2757869"/>
                      <a:pt x="430306" y="2738310"/>
                    </a:cubicBezTo>
                    <a:cubicBezTo>
                      <a:pt x="478389" y="2718751"/>
                      <a:pt x="543587" y="2693487"/>
                      <a:pt x="596560" y="2664963"/>
                    </a:cubicBezTo>
                    <a:cubicBezTo>
                      <a:pt x="649533" y="2636439"/>
                      <a:pt x="698432" y="2601395"/>
                      <a:pt x="748145" y="2567166"/>
                    </a:cubicBezTo>
                    <a:cubicBezTo>
                      <a:pt x="797858" y="2532937"/>
                      <a:pt x="848386" y="2497893"/>
                      <a:pt x="894840" y="2459589"/>
                    </a:cubicBezTo>
                    <a:cubicBezTo>
                      <a:pt x="941294" y="2421285"/>
                      <a:pt x="996712" y="2365052"/>
                      <a:pt x="1026866" y="2337343"/>
                    </a:cubicBezTo>
                    <a:cubicBezTo>
                      <a:pt x="1057020" y="2309634"/>
                      <a:pt x="1075765" y="2293335"/>
                      <a:pt x="1075765" y="2293335"/>
                    </a:cubicBezTo>
                    <a:cubicBezTo>
                      <a:pt x="1105919" y="2266441"/>
                      <a:pt x="1162967" y="2219173"/>
                      <a:pt x="1207790" y="2175979"/>
                    </a:cubicBezTo>
                    <a:cubicBezTo>
                      <a:pt x="1252614" y="2132785"/>
                      <a:pt x="1301512" y="2085516"/>
                      <a:pt x="1344706" y="2034173"/>
                    </a:cubicBezTo>
                    <a:cubicBezTo>
                      <a:pt x="1387900" y="1982830"/>
                      <a:pt x="1424574" y="1924967"/>
                      <a:pt x="1466952" y="1867919"/>
                    </a:cubicBezTo>
                    <a:cubicBezTo>
                      <a:pt x="1509330" y="1810871"/>
                      <a:pt x="1548449" y="1761972"/>
                      <a:pt x="1598977" y="1691884"/>
                    </a:cubicBezTo>
                    <a:cubicBezTo>
                      <a:pt x="1649505" y="1621796"/>
                      <a:pt x="1717149" y="1528889"/>
                      <a:pt x="1770122" y="1447392"/>
                    </a:cubicBezTo>
                    <a:cubicBezTo>
                      <a:pt x="1823095" y="1365895"/>
                      <a:pt x="1871179" y="1280322"/>
                      <a:pt x="1916817" y="1202900"/>
                    </a:cubicBezTo>
                    <a:cubicBezTo>
                      <a:pt x="1962455" y="1125478"/>
                      <a:pt x="1997500" y="1067615"/>
                      <a:pt x="2043953" y="982858"/>
                    </a:cubicBezTo>
                    <a:cubicBezTo>
                      <a:pt x="2090406" y="898101"/>
                      <a:pt x="2142565" y="798674"/>
                      <a:pt x="2195538" y="694357"/>
                    </a:cubicBezTo>
                    <a:cubicBezTo>
                      <a:pt x="2248511" y="590040"/>
                      <a:pt x="2306374" y="472684"/>
                      <a:pt x="2361792" y="356958"/>
                    </a:cubicBezTo>
                    <a:cubicBezTo>
                      <a:pt x="2417210" y="241232"/>
                      <a:pt x="2528047" y="0"/>
                      <a:pt x="2528047" y="0"/>
                    </a:cubicBezTo>
                    <a:lnTo>
                      <a:pt x="2528047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BD59637-C4BC-4851-8972-73D11C8C29C7}"/>
                  </a:ext>
                </a:extLst>
              </p:cNvPr>
              <p:cNvSpPr/>
              <p:nvPr/>
            </p:nvSpPr>
            <p:spPr>
              <a:xfrm>
                <a:off x="3460075" y="4790556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0545496-69D7-45DF-AE91-4C9FF83FB8D4}"/>
                  </a:ext>
                </a:extLst>
              </p:cNvPr>
              <p:cNvSpPr/>
              <p:nvPr/>
            </p:nvSpPr>
            <p:spPr>
              <a:xfrm>
                <a:off x="3228108" y="5034388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9658728-13C7-4819-80E9-211BDB9FB73F}"/>
                  </a:ext>
                </a:extLst>
              </p:cNvPr>
              <p:cNvSpPr/>
              <p:nvPr/>
            </p:nvSpPr>
            <p:spPr>
              <a:xfrm>
                <a:off x="3289481" y="5223388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16D48D0-45D9-4849-BF32-6D1D71533207}"/>
                  </a:ext>
                </a:extLst>
              </p:cNvPr>
              <p:cNvSpPr/>
              <p:nvPr/>
            </p:nvSpPr>
            <p:spPr>
              <a:xfrm>
                <a:off x="3054006" y="5330240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F848C0E-80A0-483E-ACA6-7EFCB944D64E}"/>
                  </a:ext>
                </a:extLst>
              </p:cNvPr>
              <p:cNvSpPr/>
              <p:nvPr/>
            </p:nvSpPr>
            <p:spPr>
              <a:xfrm>
                <a:off x="2994704" y="5566491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980CE59-16D6-4088-9F6C-3EC2C23ABF9C}"/>
                  </a:ext>
                </a:extLst>
              </p:cNvPr>
              <p:cNvSpPr/>
              <p:nvPr/>
            </p:nvSpPr>
            <p:spPr>
              <a:xfrm>
                <a:off x="2686910" y="5608305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FD1FB66-3531-4C48-BB1F-2EA74AE6834D}"/>
                  </a:ext>
                </a:extLst>
              </p:cNvPr>
              <p:cNvSpPr/>
              <p:nvPr/>
            </p:nvSpPr>
            <p:spPr>
              <a:xfrm>
                <a:off x="2955051" y="5879174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640CE2-DD26-4170-9348-A84B7F9C9F3C}"/>
                  </a:ext>
                </a:extLst>
              </p:cNvPr>
              <p:cNvSpPr/>
              <p:nvPr/>
            </p:nvSpPr>
            <p:spPr>
              <a:xfrm>
                <a:off x="2549953" y="5852303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ECD6EB6-A49B-417B-BC92-8FF50C727B13}"/>
                  </a:ext>
                </a:extLst>
              </p:cNvPr>
              <p:cNvSpPr/>
              <p:nvPr/>
            </p:nvSpPr>
            <p:spPr>
              <a:xfrm>
                <a:off x="2440939" y="6071855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A97B8A2-2F67-48F3-B494-B8AAA8843390}"/>
                  </a:ext>
                </a:extLst>
              </p:cNvPr>
              <p:cNvSpPr/>
              <p:nvPr/>
            </p:nvSpPr>
            <p:spPr>
              <a:xfrm>
                <a:off x="3509838" y="4530912"/>
                <a:ext cx="70910" cy="7091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lang="en-US"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3FC50DC-68F2-4EF7-BD2A-8837DA1CCD1F}"/>
              </a:ext>
            </a:extLst>
          </p:cNvPr>
          <p:cNvGrpSpPr/>
          <p:nvPr/>
        </p:nvGrpSpPr>
        <p:grpSpPr>
          <a:xfrm>
            <a:off x="3325166" y="1848460"/>
            <a:ext cx="5030603" cy="1298130"/>
            <a:chOff x="3325166" y="1848460"/>
            <a:chExt cx="5030603" cy="1298130"/>
          </a:xfrm>
        </p:grpSpPr>
        <p:sp>
          <p:nvSpPr>
            <p:cNvPr id="8" name="Equation"/>
            <p:cNvSpPr txBox="1"/>
            <p:nvPr/>
          </p:nvSpPr>
          <p:spPr>
            <a:xfrm>
              <a:off x="7922689" y="1965739"/>
              <a:ext cx="65" cy="109260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:endParaRPr sz="7100" dirty="0">
                <a:solidFill>
                  <a:srgbClr val="414141"/>
                </a:solidFill>
              </a:endParaRPr>
            </a:p>
          </p:txBody>
        </p:sp>
        <p:sp>
          <p:nvSpPr>
            <p:cNvPr id="10" name="Regression"/>
            <p:cNvSpPr txBox="1"/>
            <p:nvPr/>
          </p:nvSpPr>
          <p:spPr>
            <a:xfrm>
              <a:off x="4937495" y="2512544"/>
              <a:ext cx="102657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</a:defRPr>
              </a:lvl1pPr>
            </a:lstStyle>
            <a:p>
              <a:endParaRPr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1E6F332-085F-4CE8-B482-4504BC5C77CF}"/>
                </a:ext>
              </a:extLst>
            </p:cNvPr>
            <p:cNvGrpSpPr/>
            <p:nvPr/>
          </p:nvGrpSpPr>
          <p:grpSpPr>
            <a:xfrm>
              <a:off x="3325166" y="1848460"/>
              <a:ext cx="5030603" cy="1298130"/>
              <a:chOff x="3325166" y="1848460"/>
              <a:chExt cx="5030603" cy="129813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325166" y="1848460"/>
                <a:ext cx="5030603" cy="1298130"/>
                <a:chOff x="3074448" y="1860037"/>
                <a:chExt cx="4840799" cy="12981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Equation"/>
                    <p:cNvSpPr txBox="1"/>
                    <p:nvPr/>
                  </p:nvSpPr>
                  <p:spPr>
                    <a:xfrm>
                      <a:off x="3074448" y="1905555"/>
                      <a:ext cx="676852" cy="1031051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>
                          <a:solidFill>
                            <a:srgbClr val="000000"/>
                          </a:solidFill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700" b="0" i="1" smtClean="0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oMath>
                        </m:oMathPara>
                      </a14:m>
                      <a:endParaRPr sz="6700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4448" y="1905555"/>
                      <a:ext cx="676852" cy="103105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  <a:ln w="12700">
                      <a:miter lim="400000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Rounded Rectangle"/>
                <p:cNvSpPr/>
                <p:nvPr/>
              </p:nvSpPr>
              <p:spPr>
                <a:xfrm>
                  <a:off x="4735596" y="1860037"/>
                  <a:ext cx="1546106" cy="1298130"/>
                </a:xfrm>
                <a:prstGeom prst="roundRect">
                  <a:avLst>
                    <a:gd name="adj" fmla="val 15000"/>
                  </a:avLst>
                </a:prstGeom>
                <a:ln w="38100">
                  <a:solidFill>
                    <a:schemeClr val="accent2">
                      <a:hueOff val="-602737"/>
                      <a:satOff val="7170"/>
                      <a:lumOff val="14117"/>
                    </a:schemeClr>
                  </a:solidFill>
                  <a:miter lim="400000"/>
                </a:ln>
                <a:effectLst/>
              </p:spPr>
              <p:txBody>
                <a:bodyPr lIns="50800" tIns="50800" rIns="50800" bIns="50800" anchor="ctr"/>
                <a:lstStyle/>
                <a:p>
                  <a:pPr algn="ctr"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 dirty="0">
                    <a:latin typeface="Karla" pitchFamily="2" charset="0"/>
                  </a:endParaRPr>
                </a:p>
              </p:txBody>
            </p:sp>
            <p:sp>
              <p:nvSpPr>
                <p:cNvPr id="7" name="Line"/>
                <p:cNvSpPr/>
                <p:nvPr/>
              </p:nvSpPr>
              <p:spPr>
                <a:xfrm>
                  <a:off x="3779356" y="2486440"/>
                  <a:ext cx="675796" cy="0"/>
                </a:xfrm>
                <a:prstGeom prst="line">
                  <a:avLst/>
                </a:prstGeom>
                <a:ln w="38100">
                  <a:solidFill>
                    <a:schemeClr val="accent2">
                      <a:hueOff val="-602737"/>
                      <a:satOff val="7170"/>
                      <a:lumOff val="14117"/>
                    </a:schemeClr>
                  </a:solidFill>
                  <a:miter lim="400000"/>
                  <a:tailEnd type="triangle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9" name="Line"/>
                <p:cNvSpPr/>
                <p:nvPr/>
              </p:nvSpPr>
              <p:spPr>
                <a:xfrm>
                  <a:off x="6483203" y="2486440"/>
                  <a:ext cx="675796" cy="0"/>
                </a:xfrm>
                <a:prstGeom prst="line">
                  <a:avLst/>
                </a:prstGeom>
                <a:ln w="38100">
                  <a:solidFill>
                    <a:schemeClr val="accent2">
                      <a:hueOff val="-602737"/>
                      <a:satOff val="7170"/>
                      <a:lumOff val="14117"/>
                    </a:schemeClr>
                  </a:solidFill>
                  <a:miter lim="400000"/>
                  <a:tailEnd type="triangle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45" name="Linear"/>
                <p:cNvSpPr txBox="1"/>
                <p:nvPr/>
              </p:nvSpPr>
              <p:spPr>
                <a:xfrm>
                  <a:off x="5694871" y="2296644"/>
                  <a:ext cx="102657" cy="37959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</a:defRPr>
                  </a:lvl1pPr>
                </a:lstStyle>
                <a:p>
                  <a:pPr algn="ctr"/>
                  <a:endParaRPr dirty="0">
                    <a:latin typeface="Karla" pitchFamily="2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Equation"/>
                    <p:cNvSpPr txBox="1"/>
                    <p:nvPr/>
                  </p:nvSpPr>
                  <p:spPr>
                    <a:xfrm>
                      <a:off x="7225699" y="1909279"/>
                      <a:ext cx="689548" cy="1031051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>
                          <a:solidFill>
                            <a:srgbClr val="000000"/>
                          </a:solidFill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6700" b="0" i="1" smtClean="0">
                                    <a:solidFill>
                                      <a:srgbClr val="41414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700" b="0" i="1" smtClean="0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sz="6700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5699" y="1909279"/>
                      <a:ext cx="689548" cy="103105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12700">
                      <a:miter lim="400000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3CB04C0-5BA3-4163-866C-25403376F858}"/>
                  </a:ext>
                </a:extLst>
              </p:cNvPr>
              <p:cNvSpPr/>
              <p:nvPr/>
            </p:nvSpPr>
            <p:spPr>
              <a:xfrm>
                <a:off x="5001391" y="2063584"/>
                <a:ext cx="172650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  <a:latin typeface="Karla" pitchFamily="2" charset="0"/>
                  </a:rPr>
                  <a:t>Linear </a:t>
                </a:r>
              </a:p>
              <a:p>
                <a:pPr algn="ctr"/>
                <a:r>
                  <a:rPr lang="en-US" sz="2200" dirty="0"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  <a:latin typeface="Karla" pitchFamily="2" charset="0"/>
                  </a:rPr>
                  <a:t>Regression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DA27B17-053F-4094-BCAD-8B5C541A8720}"/>
              </a:ext>
            </a:extLst>
          </p:cNvPr>
          <p:cNvGrpSpPr/>
          <p:nvPr/>
        </p:nvGrpSpPr>
        <p:grpSpPr>
          <a:xfrm>
            <a:off x="7154245" y="3707997"/>
            <a:ext cx="2096301" cy="2422860"/>
            <a:chOff x="1737862" y="4182842"/>
            <a:chExt cx="2096301" cy="2422860"/>
          </a:xfrm>
        </p:grpSpPr>
        <p:sp>
          <p:nvSpPr>
            <p:cNvPr id="98" name="Circle">
              <a:extLst>
                <a:ext uri="{FF2B5EF4-FFF2-40B4-BE49-F238E27FC236}">
                  <a16:creationId xmlns:a16="http://schemas.microsoft.com/office/drawing/2014/main" id="{2F01EEC6-6785-4682-8411-D402858B7375}"/>
                </a:ext>
              </a:extLst>
            </p:cNvPr>
            <p:cNvSpPr/>
            <p:nvPr/>
          </p:nvSpPr>
          <p:spPr>
            <a:xfrm>
              <a:off x="2188183" y="6041604"/>
              <a:ext cx="70910" cy="7874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FA39097-1B5F-4000-BBA0-3116C335E3B7}"/>
                </a:ext>
              </a:extLst>
            </p:cNvPr>
            <p:cNvGrpSpPr/>
            <p:nvPr/>
          </p:nvGrpSpPr>
          <p:grpSpPr>
            <a:xfrm>
              <a:off x="1737862" y="4182842"/>
              <a:ext cx="2096301" cy="2422860"/>
              <a:chOff x="1737862" y="4182842"/>
              <a:chExt cx="2096301" cy="242286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49AD0D5-A76E-4D6D-938B-A5CAD6981302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8FA68C7-8015-4D3C-8A00-A5BB9EAA04BE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AEC0F511-8797-4885-AC8F-2B6BD963B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Equation">
                    <a:extLst>
                      <a:ext uri="{FF2B5EF4-FFF2-40B4-BE49-F238E27FC236}">
                        <a16:creationId xmlns:a16="http://schemas.microsoft.com/office/drawing/2014/main" id="{8187E110-2DD4-4D07-830F-8C14A69A2BDF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862" y="4182842"/>
                    <a:ext cx="189015" cy="27157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Equation">
                    <a:extLst>
                      <a:ext uri="{FF2B5EF4-FFF2-40B4-BE49-F238E27FC236}">
                        <a16:creationId xmlns:a16="http://schemas.microsoft.com/office/drawing/2014/main" id="{8187E110-2DD4-4D07-830F-8C14A69A2B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862" y="4182842"/>
                    <a:ext cx="189015" cy="27157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226" r="-22581" b="-7777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Equation">
                    <a:extLst>
                      <a:ext uri="{FF2B5EF4-FFF2-40B4-BE49-F238E27FC236}">
                        <a16:creationId xmlns:a16="http://schemas.microsoft.com/office/drawing/2014/main" id="{C2AC9587-07B4-4FC4-960C-DE4119E7A3D7}"/>
                      </a:ext>
                    </a:extLst>
                  </p:cNvPr>
                  <p:cNvSpPr txBox="1"/>
                  <p:nvPr/>
                </p:nvSpPr>
                <p:spPr>
                  <a:xfrm>
                    <a:off x="3499136" y="6097871"/>
                    <a:ext cx="335027" cy="50783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300" b="0" i="1" smtClean="0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Equation">
                    <a:extLst>
                      <a:ext uri="{FF2B5EF4-FFF2-40B4-BE49-F238E27FC236}">
                        <a16:creationId xmlns:a16="http://schemas.microsoft.com/office/drawing/2014/main" id="{C2AC9587-07B4-4FC4-960C-DE4119E7A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9136" y="6097871"/>
                    <a:ext cx="335027" cy="5078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4E74BF2-DD44-4804-954B-866CBCBA0D3C}"/>
                </a:ext>
              </a:extLst>
            </p:cNvPr>
            <p:cNvSpPr/>
            <p:nvPr/>
          </p:nvSpPr>
          <p:spPr>
            <a:xfrm>
              <a:off x="3460075" y="4790556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E94A46-CC0E-44A7-84AD-A2A47D236513}"/>
                </a:ext>
              </a:extLst>
            </p:cNvPr>
            <p:cNvSpPr/>
            <p:nvPr/>
          </p:nvSpPr>
          <p:spPr>
            <a:xfrm>
              <a:off x="3228108" y="5034388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2898566-1683-4EF4-966C-09A812A5DC72}"/>
                </a:ext>
              </a:extLst>
            </p:cNvPr>
            <p:cNvSpPr/>
            <p:nvPr/>
          </p:nvSpPr>
          <p:spPr>
            <a:xfrm>
              <a:off x="3289481" y="5223388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3B344BB-3897-4D3E-8070-60F3032D6AC0}"/>
                </a:ext>
              </a:extLst>
            </p:cNvPr>
            <p:cNvSpPr/>
            <p:nvPr/>
          </p:nvSpPr>
          <p:spPr>
            <a:xfrm>
              <a:off x="3054006" y="5330240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939EF6F-795C-4856-AF4F-081EA6E06BCC}"/>
                </a:ext>
              </a:extLst>
            </p:cNvPr>
            <p:cNvSpPr/>
            <p:nvPr/>
          </p:nvSpPr>
          <p:spPr>
            <a:xfrm>
              <a:off x="2994704" y="5566491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768CB24-A1AE-4CD9-B21D-9E33F1C0AFC9}"/>
                </a:ext>
              </a:extLst>
            </p:cNvPr>
            <p:cNvSpPr/>
            <p:nvPr/>
          </p:nvSpPr>
          <p:spPr>
            <a:xfrm>
              <a:off x="2686910" y="5608305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157D5CD-2D2D-4E62-BAB1-1604A560C3A4}"/>
                </a:ext>
              </a:extLst>
            </p:cNvPr>
            <p:cNvSpPr/>
            <p:nvPr/>
          </p:nvSpPr>
          <p:spPr>
            <a:xfrm>
              <a:off x="2955051" y="5879174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176746-9D25-4A3B-9DCD-21A96BAC1F31}"/>
                </a:ext>
              </a:extLst>
            </p:cNvPr>
            <p:cNvSpPr/>
            <p:nvPr/>
          </p:nvSpPr>
          <p:spPr>
            <a:xfrm>
              <a:off x="2549953" y="5852303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D250EA0-D621-413C-9660-50A29E219869}"/>
                </a:ext>
              </a:extLst>
            </p:cNvPr>
            <p:cNvSpPr/>
            <p:nvPr/>
          </p:nvSpPr>
          <p:spPr>
            <a:xfrm>
              <a:off x="2440939" y="6071855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39391B3-781A-46EE-B3FF-7F39F6C2878B}"/>
                </a:ext>
              </a:extLst>
            </p:cNvPr>
            <p:cNvSpPr/>
            <p:nvPr/>
          </p:nvSpPr>
          <p:spPr>
            <a:xfrm>
              <a:off x="3509838" y="4530912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747846D-F096-453B-8C0B-B5853B255330}"/>
              </a:ext>
            </a:extLst>
          </p:cNvPr>
          <p:cNvCxnSpPr>
            <a:cxnSpLocks/>
          </p:cNvCxnSpPr>
          <p:nvPr/>
        </p:nvCxnSpPr>
        <p:spPr>
          <a:xfrm flipV="1">
            <a:off x="7724334" y="4045620"/>
            <a:ext cx="1476578" cy="1662288"/>
          </a:xfrm>
          <a:prstGeom prst="lin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6A04B1DA-C83C-44D1-8B60-5FAE6A5FA9CB}"/>
              </a:ext>
            </a:extLst>
          </p:cNvPr>
          <p:cNvSpPr txBox="1">
            <a:spLocks/>
          </p:cNvSpPr>
          <p:nvPr/>
        </p:nvSpPr>
        <p:spPr>
          <a:xfrm>
            <a:off x="7680728" y="3366074"/>
            <a:ext cx="1958941" cy="53154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2000" dirty="0">
                <a:solidFill>
                  <a:schemeClr val="tx1"/>
                </a:solidFill>
                <a:latin typeface="Karla" pitchFamily="2" charset="0"/>
                <a:cs typeface="+mn-cs"/>
              </a:rPr>
              <a:t>Do your best !</a:t>
            </a:r>
          </a:p>
        </p:txBody>
      </p:sp>
      <p:sp>
        <p:nvSpPr>
          <p:cNvPr id="126" name="Polynomial">
            <a:extLst>
              <a:ext uri="{FF2B5EF4-FFF2-40B4-BE49-F238E27FC236}">
                <a16:creationId xmlns:a16="http://schemas.microsoft.com/office/drawing/2014/main" id="{7FFD71E0-13DC-4468-A3E6-E3784565265D}"/>
              </a:ext>
            </a:extLst>
          </p:cNvPr>
          <p:cNvSpPr txBox="1"/>
          <p:nvPr/>
        </p:nvSpPr>
        <p:spPr>
          <a:xfrm>
            <a:off x="1937764" y="3339425"/>
            <a:ext cx="325987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000" dirty="0">
                <a:latin typeface="Karla" pitchFamily="2" charset="0"/>
              </a:rPr>
              <a:t>Fit quadratic function</a:t>
            </a:r>
            <a:r>
              <a:rPr sz="2000" dirty="0"/>
              <a:t>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E6115388-FBD4-F24F-BFEC-E8B6D06FBA0F}"/>
              </a:ext>
            </a:extLst>
          </p:cNvPr>
          <p:cNvSpPr txBox="1">
            <a:spLocks/>
          </p:cNvSpPr>
          <p:nvPr/>
        </p:nvSpPr>
        <p:spPr>
          <a:xfrm>
            <a:off x="9574428" y="5797599"/>
            <a:ext cx="2333053" cy="66651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2000" dirty="0">
                <a:solidFill>
                  <a:schemeClr val="tx1"/>
                </a:solidFill>
                <a:latin typeface="Karla" pitchFamily="2" charset="0"/>
                <a:cs typeface="+mn-cs"/>
              </a:rPr>
              <a:t>But we know that this is not the best</a:t>
            </a:r>
          </a:p>
        </p:txBody>
      </p:sp>
    </p:spTree>
    <p:extLst>
      <p:ext uri="{BB962C8B-B14F-4D97-AF65-F5344CB8AC3E}">
        <p14:creationId xmlns:p14="http://schemas.microsoft.com/office/powerpoint/2010/main" val="63074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A6AA8A-8F66-493E-BB04-DF6818EEDCF1}"/>
              </a:ext>
            </a:extLst>
          </p:cNvPr>
          <p:cNvGrpSpPr/>
          <p:nvPr/>
        </p:nvGrpSpPr>
        <p:grpSpPr>
          <a:xfrm>
            <a:off x="7977175" y="3707997"/>
            <a:ext cx="2276575" cy="2456267"/>
            <a:chOff x="7925482" y="3707997"/>
            <a:chExt cx="2276575" cy="245626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9ED1F13-DD18-44E2-9D59-300660063A48}"/>
                </a:ext>
              </a:extLst>
            </p:cNvPr>
            <p:cNvGrpSpPr/>
            <p:nvPr/>
          </p:nvGrpSpPr>
          <p:grpSpPr>
            <a:xfrm>
              <a:off x="8407696" y="4174894"/>
              <a:ext cx="1364213" cy="1476020"/>
              <a:chOff x="5214530" y="4160570"/>
              <a:chExt cx="1364213" cy="1476020"/>
            </a:xfrm>
          </p:grpSpPr>
          <p:sp>
            <p:nvSpPr>
              <p:cNvPr id="144" name="Circle">
                <a:extLst>
                  <a:ext uri="{FF2B5EF4-FFF2-40B4-BE49-F238E27FC236}">
                    <a16:creationId xmlns:a16="http://schemas.microsoft.com/office/drawing/2014/main" id="{20E3C774-9A52-4E8A-85EA-9FA63C9DDFFF}"/>
                  </a:ext>
                </a:extLst>
              </p:cNvPr>
              <p:cNvSpPr/>
              <p:nvPr/>
            </p:nvSpPr>
            <p:spPr>
              <a:xfrm>
                <a:off x="5214530" y="5557849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38D876B-E8F0-4FBC-AB2C-3C907CC5B47A}"/>
                  </a:ext>
                </a:extLst>
              </p:cNvPr>
              <p:cNvSpPr/>
              <p:nvPr/>
            </p:nvSpPr>
            <p:spPr>
              <a:xfrm>
                <a:off x="6458070" y="4306801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6F81679-8E19-498D-84B1-FB735C5738C2}"/>
                  </a:ext>
                </a:extLst>
              </p:cNvPr>
              <p:cNvSpPr/>
              <p:nvPr/>
            </p:nvSpPr>
            <p:spPr>
              <a:xfrm>
                <a:off x="6226103" y="4550633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5F52455-9117-448B-90A7-48FD3CB06A44}"/>
                  </a:ext>
                </a:extLst>
              </p:cNvPr>
              <p:cNvSpPr/>
              <p:nvPr/>
            </p:nvSpPr>
            <p:spPr>
              <a:xfrm>
                <a:off x="6287476" y="4314332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093D08B1-6DC3-43AC-958C-8C2303C74946}"/>
                  </a:ext>
                </a:extLst>
              </p:cNvPr>
              <p:cNvSpPr/>
              <p:nvPr/>
            </p:nvSpPr>
            <p:spPr>
              <a:xfrm>
                <a:off x="5938588" y="4825221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BE6778A-27FA-400B-8E10-0584CFDB4C6A}"/>
                  </a:ext>
                </a:extLst>
              </p:cNvPr>
              <p:cNvSpPr/>
              <p:nvPr/>
            </p:nvSpPr>
            <p:spPr>
              <a:xfrm>
                <a:off x="5808403" y="4919706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59C73B3-585C-4663-B63A-194955AD0149}"/>
                  </a:ext>
                </a:extLst>
              </p:cNvPr>
              <p:cNvSpPr/>
              <p:nvPr/>
            </p:nvSpPr>
            <p:spPr>
              <a:xfrm>
                <a:off x="5684905" y="5124550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A75883EC-48EE-4414-A71C-0F3DB5FDDA44}"/>
                  </a:ext>
                </a:extLst>
              </p:cNvPr>
              <p:cNvSpPr/>
              <p:nvPr/>
            </p:nvSpPr>
            <p:spPr>
              <a:xfrm>
                <a:off x="5953046" y="4672402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24EBD94-E989-4D53-B8DD-A8D432C64D50}"/>
                  </a:ext>
                </a:extLst>
              </p:cNvPr>
              <p:cNvSpPr/>
              <p:nvPr/>
            </p:nvSpPr>
            <p:spPr>
              <a:xfrm>
                <a:off x="5547948" y="5368548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19AD6FC-608A-4F19-B27C-203DD1C80F67}"/>
                  </a:ext>
                </a:extLst>
              </p:cNvPr>
              <p:cNvSpPr/>
              <p:nvPr/>
            </p:nvSpPr>
            <p:spPr>
              <a:xfrm>
                <a:off x="5438934" y="5301017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B053988-6BC0-4ABA-B818-B446D3F57F55}"/>
                  </a:ext>
                </a:extLst>
              </p:cNvPr>
              <p:cNvSpPr/>
              <p:nvPr/>
            </p:nvSpPr>
            <p:spPr>
              <a:xfrm>
                <a:off x="6507833" y="4160570"/>
                <a:ext cx="70910" cy="7091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25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endParaRPr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747846D-F096-453B-8C0B-B5853B255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102" y="4045620"/>
              <a:ext cx="1476578" cy="16622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FA39097-1B5F-4000-BBA0-3116C335E3B7}"/>
                </a:ext>
              </a:extLst>
            </p:cNvPr>
            <p:cNvGrpSpPr/>
            <p:nvPr/>
          </p:nvGrpSpPr>
          <p:grpSpPr>
            <a:xfrm>
              <a:off x="7925482" y="3707997"/>
              <a:ext cx="2276575" cy="2456267"/>
              <a:chOff x="1737862" y="4182842"/>
              <a:chExt cx="2276575" cy="2456267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49AD0D5-A76E-4D6D-938B-A5CAD6981302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8FA68C7-8015-4D3C-8A00-A5BB9EAA04BE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AEC0F511-8797-4885-AC8F-2B6BD963B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Equation">
                    <a:extLst>
                      <a:ext uri="{FF2B5EF4-FFF2-40B4-BE49-F238E27FC236}">
                        <a16:creationId xmlns:a16="http://schemas.microsoft.com/office/drawing/2014/main" id="{8187E110-2DD4-4D07-830F-8C14A69A2BDF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862" y="4182842"/>
                    <a:ext cx="189015" cy="27157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Equation">
                    <a:extLst>
                      <a:ext uri="{FF2B5EF4-FFF2-40B4-BE49-F238E27FC236}">
                        <a16:creationId xmlns:a16="http://schemas.microsoft.com/office/drawing/2014/main" id="{8187E110-2DD4-4D07-830F-8C14A69A2B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862" y="4182842"/>
                    <a:ext cx="189015" cy="27157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226" r="-22581" b="-7777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Equation">
                    <a:extLst>
                      <a:ext uri="{FF2B5EF4-FFF2-40B4-BE49-F238E27FC236}">
                        <a16:creationId xmlns:a16="http://schemas.microsoft.com/office/drawing/2014/main" id="{C2AC9587-07B4-4FC4-960C-DE4119E7A3D7}"/>
                      </a:ext>
                    </a:extLst>
                  </p:cNvPr>
                  <p:cNvSpPr txBox="1"/>
                  <p:nvPr/>
                </p:nvSpPr>
                <p:spPr>
                  <a:xfrm>
                    <a:off x="2983834" y="6097871"/>
                    <a:ext cx="1030603" cy="54123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6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3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Equation">
                    <a:extLst>
                      <a:ext uri="{FF2B5EF4-FFF2-40B4-BE49-F238E27FC236}">
                        <a16:creationId xmlns:a16="http://schemas.microsoft.com/office/drawing/2014/main" id="{C2AC9587-07B4-4FC4-960C-DE4119E7A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3834" y="6097871"/>
                    <a:ext cx="1030603" cy="5412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18D68-911B-43DA-9353-97A093BC302B}"/>
              </a:ext>
            </a:extLst>
          </p:cNvPr>
          <p:cNvGrpSpPr/>
          <p:nvPr/>
        </p:nvGrpSpPr>
        <p:grpSpPr>
          <a:xfrm>
            <a:off x="765200" y="1848460"/>
            <a:ext cx="10463437" cy="1299439"/>
            <a:chOff x="844043" y="1848460"/>
            <a:chExt cx="10463437" cy="12994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3FC50DC-68F2-4EF7-BD2A-8837DA1CCD1F}"/>
                </a:ext>
              </a:extLst>
            </p:cNvPr>
            <p:cNvGrpSpPr/>
            <p:nvPr/>
          </p:nvGrpSpPr>
          <p:grpSpPr>
            <a:xfrm>
              <a:off x="4923790" y="1848460"/>
              <a:ext cx="6383690" cy="1298130"/>
              <a:chOff x="1972081" y="1848460"/>
              <a:chExt cx="6383690" cy="1298130"/>
            </a:xfrm>
          </p:grpSpPr>
          <p:sp>
            <p:nvSpPr>
              <p:cNvPr id="8" name="Equation"/>
              <p:cNvSpPr txBox="1"/>
              <p:nvPr/>
            </p:nvSpPr>
            <p:spPr>
              <a:xfrm>
                <a:off x="7922689" y="1965739"/>
                <a:ext cx="65" cy="1092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:endParaRPr sz="7100" dirty="0">
                  <a:solidFill>
                    <a:srgbClr val="414141"/>
                  </a:solidFill>
                </a:endParaRPr>
              </a:p>
            </p:txBody>
          </p:sp>
          <p:sp>
            <p:nvSpPr>
              <p:cNvPr id="10" name="Regression"/>
              <p:cNvSpPr txBox="1"/>
              <p:nvPr/>
            </p:nvSpPr>
            <p:spPr>
              <a:xfrm>
                <a:off x="4937495" y="2512544"/>
                <a:ext cx="102657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</a:defRPr>
                </a:lvl1pPr>
              </a:lstStyle>
              <a:p>
                <a:endParaRPr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1E6F332-085F-4CE8-B482-4504BC5C77CF}"/>
                  </a:ext>
                </a:extLst>
              </p:cNvPr>
              <p:cNvGrpSpPr/>
              <p:nvPr/>
            </p:nvGrpSpPr>
            <p:grpSpPr>
              <a:xfrm>
                <a:off x="1972081" y="1848460"/>
                <a:ext cx="6383690" cy="1298130"/>
                <a:chOff x="1972081" y="1848460"/>
                <a:chExt cx="6383690" cy="1298130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1972081" y="1848460"/>
                  <a:ext cx="6383690" cy="1298130"/>
                  <a:chOff x="1772414" y="1860037"/>
                  <a:chExt cx="6142833" cy="12981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Equation"/>
                      <p:cNvSpPr txBox="1"/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72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Rounded Rectangle"/>
                  <p:cNvSpPr/>
                  <p:nvPr/>
                </p:nvSpPr>
                <p:spPr>
                  <a:xfrm>
                    <a:off x="4735596" y="1860037"/>
                    <a:ext cx="1546106" cy="1298130"/>
                  </a:xfrm>
                  <a:prstGeom prst="roundRect">
                    <a:avLst>
                      <a:gd name="adj" fmla="val 15000"/>
                    </a:avLst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</a:ln>
                  <a:effectLst/>
                </p:spPr>
                <p:txBody>
                  <a:bodyPr lIns="50800" tIns="50800" rIns="50800" bIns="50800" anchor="ctr"/>
                  <a:lstStyle/>
                  <a:p>
                    <a:pPr algn="ctr">
                      <a:defRPr sz="3200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</a:defRPr>
                    </a:pPr>
                    <a:endParaRPr dirty="0">
                      <a:latin typeface="Karla" pitchFamily="2" charset="0"/>
                    </a:endParaRPr>
                  </a:p>
                </p:txBody>
              </p:sp>
              <p:sp>
                <p:nvSpPr>
                  <p:cNvPr id="7" name="Line"/>
                  <p:cNvSpPr/>
                  <p:nvPr/>
                </p:nvSpPr>
                <p:spPr>
                  <a:xfrm>
                    <a:off x="3779356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9" name="Line"/>
                  <p:cNvSpPr/>
                  <p:nvPr/>
                </p:nvSpPr>
                <p:spPr>
                  <a:xfrm>
                    <a:off x="6483203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45" name="Linear"/>
                  <p:cNvSpPr txBox="1"/>
                  <p:nvPr/>
                </p:nvSpPr>
                <p:spPr>
                  <a:xfrm>
                    <a:off x="5694871" y="2296644"/>
                    <a:ext cx="102657" cy="37959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>
                        <a:solidFill>
                          <a:schemeClr val="accent2">
                            <a:hueOff val="597264"/>
                            <a:satOff val="5158"/>
                            <a:lumOff val="-17289"/>
                          </a:schemeClr>
                        </a:solidFill>
                      </a:defRPr>
                    </a:lvl1pPr>
                  </a:lstStyle>
                  <a:p>
                    <a:pPr algn="ctr"/>
                    <a:endParaRPr dirty="0">
                      <a:latin typeface="Karla" pitchFamily="2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Equation"/>
                      <p:cNvSpPr txBox="1"/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l"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m:oMathPara>
                        </a14:m>
                        <a:endParaRPr sz="67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3CB04C0-5BA3-4163-866C-25403376F858}"/>
                    </a:ext>
                  </a:extLst>
                </p:cNvPr>
                <p:cNvSpPr/>
                <p:nvPr/>
              </p:nvSpPr>
              <p:spPr>
                <a:xfrm>
                  <a:off x="5001391" y="2063584"/>
                  <a:ext cx="1726509" cy="7694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  <a:latin typeface="Karla" pitchFamily="2" charset="0"/>
                    </a:rPr>
                    <a:t>Linear </a:t>
                  </a:r>
                </a:p>
                <a:p>
                  <a:pPr algn="ctr"/>
                  <a:r>
                    <a:rPr lang="en-US" sz="2200" dirty="0"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  <a:latin typeface="Karla" pitchFamily="2" charset="0"/>
                    </a:rPr>
                    <a:t>Regression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/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700" b="0" i="1" smtClean="0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sz="67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">
              <a:extLst>
                <a:ext uri="{FF2B5EF4-FFF2-40B4-BE49-F238E27FC236}">
                  <a16:creationId xmlns:a16="http://schemas.microsoft.com/office/drawing/2014/main" id="{4F905026-9A74-461C-AA53-2C7881674CB8}"/>
                </a:ext>
              </a:extLst>
            </p:cNvPr>
            <p:cNvSpPr/>
            <p:nvPr/>
          </p:nvSpPr>
          <p:spPr>
            <a:xfrm>
              <a:off x="2432248" y="1849769"/>
              <a:ext cx="1606728" cy="1298130"/>
            </a:xfrm>
            <a:prstGeom prst="roundRect">
              <a:avLst>
                <a:gd name="adj" fmla="val 15000"/>
              </a:avLst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 dirty="0">
                <a:latin typeface="Karla" pitchFamily="2" charset="0"/>
              </a:endParaRPr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7CAF32D9-D3A5-4FBD-A92E-AFD227D685D8}"/>
                </a:ext>
              </a:extLst>
            </p:cNvPr>
            <p:cNvSpPr/>
            <p:nvPr/>
          </p:nvSpPr>
          <p:spPr>
            <a:xfrm>
              <a:off x="1576590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F383B54F-C3EC-4EDF-8A30-4C9C49B1C6DC}"/>
                </a:ext>
              </a:extLst>
            </p:cNvPr>
            <p:cNvSpPr/>
            <p:nvPr/>
          </p:nvSpPr>
          <p:spPr>
            <a:xfrm>
              <a:off x="4248378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BC3B66-AC41-4A09-92E7-EA42B9F3D86B}"/>
                </a:ext>
              </a:extLst>
            </p:cNvPr>
            <p:cNvSpPr/>
            <p:nvPr/>
          </p:nvSpPr>
          <p:spPr>
            <a:xfrm>
              <a:off x="2382193" y="2191957"/>
              <a:ext cx="172650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Learn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Representation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1FA4999-3B6A-42AC-B29E-BF8B4C8E6513}"/>
              </a:ext>
            </a:extLst>
          </p:cNvPr>
          <p:cNvGrpSpPr/>
          <p:nvPr/>
        </p:nvGrpSpPr>
        <p:grpSpPr>
          <a:xfrm>
            <a:off x="1632044" y="3713411"/>
            <a:ext cx="2096301" cy="2422860"/>
            <a:chOff x="1737862" y="4182842"/>
            <a:chExt cx="2096301" cy="2422860"/>
          </a:xfrm>
        </p:grpSpPr>
        <p:sp>
          <p:nvSpPr>
            <p:cNvPr id="119" name="Circle">
              <a:extLst>
                <a:ext uri="{FF2B5EF4-FFF2-40B4-BE49-F238E27FC236}">
                  <a16:creationId xmlns:a16="http://schemas.microsoft.com/office/drawing/2014/main" id="{86961B12-60F4-41E9-8911-7BB83F2B8C4B}"/>
                </a:ext>
              </a:extLst>
            </p:cNvPr>
            <p:cNvSpPr/>
            <p:nvPr/>
          </p:nvSpPr>
          <p:spPr>
            <a:xfrm>
              <a:off x="2188183" y="6041604"/>
              <a:ext cx="70910" cy="7874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0D1ED97-CDD7-4E8B-BE93-260F60C138F4}"/>
                </a:ext>
              </a:extLst>
            </p:cNvPr>
            <p:cNvGrpSpPr/>
            <p:nvPr/>
          </p:nvGrpSpPr>
          <p:grpSpPr>
            <a:xfrm>
              <a:off x="1737862" y="4182842"/>
              <a:ext cx="2096301" cy="2422860"/>
              <a:chOff x="1737862" y="4182842"/>
              <a:chExt cx="2096301" cy="2422860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9964273C-BA94-448B-A0F9-31AF21167AA0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8B90800B-FA40-4238-8361-B1DCC9D87A1C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42EFA81-DEF0-4D79-87BA-8FC405165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Equation">
                    <a:extLst>
                      <a:ext uri="{FF2B5EF4-FFF2-40B4-BE49-F238E27FC236}">
                        <a16:creationId xmlns:a16="http://schemas.microsoft.com/office/drawing/2014/main" id="{44227EAB-032A-4536-80EC-5CB828918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862" y="4182842"/>
                    <a:ext cx="189015" cy="27157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7" name="Equation">
                    <a:extLst>
                      <a:ext uri="{FF2B5EF4-FFF2-40B4-BE49-F238E27FC236}">
                        <a16:creationId xmlns:a16="http://schemas.microsoft.com/office/drawing/2014/main" id="{44227EAB-032A-4536-80EC-5CB828918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862" y="4182842"/>
                    <a:ext cx="189015" cy="27157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226" r="-22581" b="-7777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Equation">
                    <a:extLst>
                      <a:ext uri="{FF2B5EF4-FFF2-40B4-BE49-F238E27FC236}">
                        <a16:creationId xmlns:a16="http://schemas.microsoft.com/office/drawing/2014/main" id="{91AD232C-081C-44A1-A8CF-FA233D9C981E}"/>
                      </a:ext>
                    </a:extLst>
                  </p:cNvPr>
                  <p:cNvSpPr txBox="1"/>
                  <p:nvPr/>
                </p:nvSpPr>
                <p:spPr>
                  <a:xfrm>
                    <a:off x="3499136" y="6097871"/>
                    <a:ext cx="335027" cy="50783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300" b="0" i="1" smtClean="0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Equation">
                    <a:extLst>
                      <a:ext uri="{FF2B5EF4-FFF2-40B4-BE49-F238E27FC236}">
                        <a16:creationId xmlns:a16="http://schemas.microsoft.com/office/drawing/2014/main" id="{91AD232C-081C-44A1-A8CF-FA233D9C98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9136" y="6097871"/>
                    <a:ext cx="335027" cy="5078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DE8D562-15C0-4B69-977E-85BDBB9B95F9}"/>
                </a:ext>
              </a:extLst>
            </p:cNvPr>
            <p:cNvSpPr/>
            <p:nvPr/>
          </p:nvSpPr>
          <p:spPr>
            <a:xfrm>
              <a:off x="3460075" y="4790556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FB1DE8-5549-4F42-A748-ACAB1F61B8F6}"/>
                </a:ext>
              </a:extLst>
            </p:cNvPr>
            <p:cNvSpPr/>
            <p:nvPr/>
          </p:nvSpPr>
          <p:spPr>
            <a:xfrm>
              <a:off x="3228108" y="5034388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D9BC3F0-0780-4C11-86DB-30519027D565}"/>
                </a:ext>
              </a:extLst>
            </p:cNvPr>
            <p:cNvSpPr/>
            <p:nvPr/>
          </p:nvSpPr>
          <p:spPr>
            <a:xfrm>
              <a:off x="3289481" y="5223388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E613721-4D5E-4805-8640-1069D1C5160B}"/>
                </a:ext>
              </a:extLst>
            </p:cNvPr>
            <p:cNvSpPr/>
            <p:nvPr/>
          </p:nvSpPr>
          <p:spPr>
            <a:xfrm>
              <a:off x="3054006" y="5330240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F0DAD59-B4CA-4B01-B8A1-EADCDCA23B60}"/>
                </a:ext>
              </a:extLst>
            </p:cNvPr>
            <p:cNvSpPr/>
            <p:nvPr/>
          </p:nvSpPr>
          <p:spPr>
            <a:xfrm>
              <a:off x="2994704" y="5566491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21F07F8-135B-41F1-BFD6-7348F99BB888}"/>
                </a:ext>
              </a:extLst>
            </p:cNvPr>
            <p:cNvSpPr/>
            <p:nvPr/>
          </p:nvSpPr>
          <p:spPr>
            <a:xfrm>
              <a:off x="2686910" y="5608305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57A1604-0AB4-4217-B324-B0A95C6FEF18}"/>
                </a:ext>
              </a:extLst>
            </p:cNvPr>
            <p:cNvSpPr/>
            <p:nvPr/>
          </p:nvSpPr>
          <p:spPr>
            <a:xfrm>
              <a:off x="2955051" y="5879174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7758A81-16A2-4B18-9222-046892C418FE}"/>
                </a:ext>
              </a:extLst>
            </p:cNvPr>
            <p:cNvSpPr/>
            <p:nvPr/>
          </p:nvSpPr>
          <p:spPr>
            <a:xfrm>
              <a:off x="2549953" y="5852303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101829D-A0FB-457F-80E8-3854470A40DB}"/>
                </a:ext>
              </a:extLst>
            </p:cNvPr>
            <p:cNvSpPr/>
            <p:nvPr/>
          </p:nvSpPr>
          <p:spPr>
            <a:xfrm>
              <a:off x="2440939" y="6071855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3BD2AD-DAC7-45D4-83BB-EFC1DD419EB4}"/>
                </a:ext>
              </a:extLst>
            </p:cNvPr>
            <p:cNvSpPr/>
            <p:nvPr/>
          </p:nvSpPr>
          <p:spPr>
            <a:xfrm>
              <a:off x="3509838" y="4530912"/>
              <a:ext cx="70910" cy="7091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endParaRPr>
            </a:p>
          </p:txBody>
        </p:sp>
      </p:grp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3B40D27-0340-4D9E-9C0C-38871ACBA5D5}"/>
              </a:ext>
            </a:extLst>
          </p:cNvPr>
          <p:cNvSpPr/>
          <p:nvPr/>
        </p:nvSpPr>
        <p:spPr>
          <a:xfrm>
            <a:off x="1945509" y="3981978"/>
            <a:ext cx="1661753" cy="1730108"/>
          </a:xfrm>
          <a:custGeom>
            <a:avLst/>
            <a:gdLst>
              <a:gd name="connsiteX0" fmla="*/ 0 w 2528047"/>
              <a:gd name="connsiteY0" fmla="*/ 2821437 h 2823319"/>
              <a:gd name="connsiteX1" fmla="*/ 107576 w 2528047"/>
              <a:gd name="connsiteY1" fmla="*/ 2821437 h 2823319"/>
              <a:gd name="connsiteX2" fmla="*/ 220043 w 2528047"/>
              <a:gd name="connsiteY2" fmla="*/ 2801878 h 2823319"/>
              <a:gd name="connsiteX3" fmla="*/ 308060 w 2528047"/>
              <a:gd name="connsiteY3" fmla="*/ 2782319 h 2823319"/>
              <a:gd name="connsiteX4" fmla="*/ 430306 w 2528047"/>
              <a:gd name="connsiteY4" fmla="*/ 2738310 h 2823319"/>
              <a:gd name="connsiteX5" fmla="*/ 596560 w 2528047"/>
              <a:gd name="connsiteY5" fmla="*/ 2664963 h 2823319"/>
              <a:gd name="connsiteX6" fmla="*/ 748145 w 2528047"/>
              <a:gd name="connsiteY6" fmla="*/ 2567166 h 2823319"/>
              <a:gd name="connsiteX7" fmla="*/ 894840 w 2528047"/>
              <a:gd name="connsiteY7" fmla="*/ 2459589 h 2823319"/>
              <a:gd name="connsiteX8" fmla="*/ 1026866 w 2528047"/>
              <a:gd name="connsiteY8" fmla="*/ 2337343 h 2823319"/>
              <a:gd name="connsiteX9" fmla="*/ 1075765 w 2528047"/>
              <a:gd name="connsiteY9" fmla="*/ 2293335 h 2823319"/>
              <a:gd name="connsiteX10" fmla="*/ 1207790 w 2528047"/>
              <a:gd name="connsiteY10" fmla="*/ 2175979 h 2823319"/>
              <a:gd name="connsiteX11" fmla="*/ 1344706 w 2528047"/>
              <a:gd name="connsiteY11" fmla="*/ 2034173 h 2823319"/>
              <a:gd name="connsiteX12" fmla="*/ 1466952 w 2528047"/>
              <a:gd name="connsiteY12" fmla="*/ 1867919 h 2823319"/>
              <a:gd name="connsiteX13" fmla="*/ 1598977 w 2528047"/>
              <a:gd name="connsiteY13" fmla="*/ 1691884 h 2823319"/>
              <a:gd name="connsiteX14" fmla="*/ 1770122 w 2528047"/>
              <a:gd name="connsiteY14" fmla="*/ 1447392 h 2823319"/>
              <a:gd name="connsiteX15" fmla="*/ 1916817 w 2528047"/>
              <a:gd name="connsiteY15" fmla="*/ 1202900 h 2823319"/>
              <a:gd name="connsiteX16" fmla="*/ 2043953 w 2528047"/>
              <a:gd name="connsiteY16" fmla="*/ 982858 h 2823319"/>
              <a:gd name="connsiteX17" fmla="*/ 2195538 w 2528047"/>
              <a:gd name="connsiteY17" fmla="*/ 694357 h 2823319"/>
              <a:gd name="connsiteX18" fmla="*/ 2361792 w 2528047"/>
              <a:gd name="connsiteY18" fmla="*/ 356958 h 2823319"/>
              <a:gd name="connsiteX19" fmla="*/ 2528047 w 2528047"/>
              <a:gd name="connsiteY19" fmla="*/ 0 h 2823319"/>
              <a:gd name="connsiteX20" fmla="*/ 2528047 w 2528047"/>
              <a:gd name="connsiteY20" fmla="*/ 0 h 282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28047" h="2823319">
                <a:moveTo>
                  <a:pt x="0" y="2821437"/>
                </a:moveTo>
                <a:cubicBezTo>
                  <a:pt x="35451" y="2823067"/>
                  <a:pt x="70902" y="2824697"/>
                  <a:pt x="107576" y="2821437"/>
                </a:cubicBezTo>
                <a:cubicBezTo>
                  <a:pt x="144250" y="2818177"/>
                  <a:pt x="186629" y="2808398"/>
                  <a:pt x="220043" y="2801878"/>
                </a:cubicBezTo>
                <a:cubicBezTo>
                  <a:pt x="253457" y="2795358"/>
                  <a:pt x="273016" y="2792914"/>
                  <a:pt x="308060" y="2782319"/>
                </a:cubicBezTo>
                <a:cubicBezTo>
                  <a:pt x="343104" y="2771724"/>
                  <a:pt x="382223" y="2757869"/>
                  <a:pt x="430306" y="2738310"/>
                </a:cubicBezTo>
                <a:cubicBezTo>
                  <a:pt x="478389" y="2718751"/>
                  <a:pt x="543587" y="2693487"/>
                  <a:pt x="596560" y="2664963"/>
                </a:cubicBezTo>
                <a:cubicBezTo>
                  <a:pt x="649533" y="2636439"/>
                  <a:pt x="698432" y="2601395"/>
                  <a:pt x="748145" y="2567166"/>
                </a:cubicBezTo>
                <a:cubicBezTo>
                  <a:pt x="797858" y="2532937"/>
                  <a:pt x="848386" y="2497893"/>
                  <a:pt x="894840" y="2459589"/>
                </a:cubicBezTo>
                <a:cubicBezTo>
                  <a:pt x="941294" y="2421285"/>
                  <a:pt x="996712" y="2365052"/>
                  <a:pt x="1026866" y="2337343"/>
                </a:cubicBezTo>
                <a:cubicBezTo>
                  <a:pt x="1057020" y="2309634"/>
                  <a:pt x="1075765" y="2293335"/>
                  <a:pt x="1075765" y="2293335"/>
                </a:cubicBezTo>
                <a:cubicBezTo>
                  <a:pt x="1105919" y="2266441"/>
                  <a:pt x="1162967" y="2219173"/>
                  <a:pt x="1207790" y="2175979"/>
                </a:cubicBezTo>
                <a:cubicBezTo>
                  <a:pt x="1252614" y="2132785"/>
                  <a:pt x="1301512" y="2085516"/>
                  <a:pt x="1344706" y="2034173"/>
                </a:cubicBezTo>
                <a:cubicBezTo>
                  <a:pt x="1387900" y="1982830"/>
                  <a:pt x="1424574" y="1924967"/>
                  <a:pt x="1466952" y="1867919"/>
                </a:cubicBezTo>
                <a:cubicBezTo>
                  <a:pt x="1509330" y="1810871"/>
                  <a:pt x="1548449" y="1761972"/>
                  <a:pt x="1598977" y="1691884"/>
                </a:cubicBezTo>
                <a:cubicBezTo>
                  <a:pt x="1649505" y="1621796"/>
                  <a:pt x="1717149" y="1528889"/>
                  <a:pt x="1770122" y="1447392"/>
                </a:cubicBezTo>
                <a:cubicBezTo>
                  <a:pt x="1823095" y="1365895"/>
                  <a:pt x="1871179" y="1280322"/>
                  <a:pt x="1916817" y="1202900"/>
                </a:cubicBezTo>
                <a:cubicBezTo>
                  <a:pt x="1962455" y="1125478"/>
                  <a:pt x="1997500" y="1067615"/>
                  <a:pt x="2043953" y="982858"/>
                </a:cubicBezTo>
                <a:cubicBezTo>
                  <a:pt x="2090406" y="898101"/>
                  <a:pt x="2142565" y="798674"/>
                  <a:pt x="2195538" y="694357"/>
                </a:cubicBezTo>
                <a:cubicBezTo>
                  <a:pt x="2248511" y="590040"/>
                  <a:pt x="2306374" y="472684"/>
                  <a:pt x="2361792" y="356958"/>
                </a:cubicBezTo>
                <a:cubicBezTo>
                  <a:pt x="2417210" y="241232"/>
                  <a:pt x="2528047" y="0"/>
                  <a:pt x="2528047" y="0"/>
                </a:cubicBezTo>
                <a:lnTo>
                  <a:pt x="2528047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Equation">
                <a:extLst>
                  <a:ext uri="{FF2B5EF4-FFF2-40B4-BE49-F238E27FC236}">
                    <a16:creationId xmlns:a16="http://schemas.microsoft.com/office/drawing/2014/main" id="{8798F999-8513-4D3C-A02C-A4B969856CD5}"/>
                  </a:ext>
                </a:extLst>
              </p:cNvPr>
              <p:cNvSpPr txBox="1"/>
              <p:nvPr/>
            </p:nvSpPr>
            <p:spPr>
              <a:xfrm>
                <a:off x="4687802" y="4353932"/>
                <a:ext cx="2398221" cy="6155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rgbClr val="C00000"/>
                </a:solidFill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000" b="0" i="1" smtClean="0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ar-AE" sz="40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0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r-AE" sz="40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300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157" name="Equation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98F999-8513-4D3C-A02C-A4B96985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802" y="4353932"/>
                <a:ext cx="2398221" cy="6155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127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45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6F00B6E-7EB4-4EF3-BF4A-CE73296222D5}"/>
              </a:ext>
            </a:extLst>
          </p:cNvPr>
          <p:cNvGrpSpPr/>
          <p:nvPr/>
        </p:nvGrpSpPr>
        <p:grpSpPr>
          <a:xfrm>
            <a:off x="6871250" y="3858934"/>
            <a:ext cx="2734202" cy="2469027"/>
            <a:chOff x="1488446" y="3865811"/>
            <a:chExt cx="2734202" cy="2469027"/>
          </a:xfrm>
        </p:grpSpPr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B5D0323D-DFC6-4864-A988-E5C1BDCB423A}"/>
                </a:ext>
              </a:extLst>
            </p:cNvPr>
            <p:cNvGrpSpPr/>
            <p:nvPr/>
          </p:nvGrpSpPr>
          <p:grpSpPr>
            <a:xfrm>
              <a:off x="2354083" y="4276315"/>
              <a:ext cx="1565278" cy="1391075"/>
              <a:chOff x="394615" y="350861"/>
              <a:chExt cx="1565276" cy="1391074"/>
            </a:xfrm>
          </p:grpSpPr>
          <p:sp>
            <p:nvSpPr>
              <p:cNvPr id="243" name="Circle">
                <a:extLst>
                  <a:ext uri="{FF2B5EF4-FFF2-40B4-BE49-F238E27FC236}">
                    <a16:creationId xmlns:a16="http://schemas.microsoft.com/office/drawing/2014/main" id="{AA800734-FFD9-4D3D-977E-B5DDD419234F}"/>
                  </a:ext>
                </a:extLst>
              </p:cNvPr>
              <p:cNvSpPr/>
              <p:nvPr/>
            </p:nvSpPr>
            <p:spPr>
              <a:xfrm>
                <a:off x="856016" y="10596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8" name="Circle">
                <a:extLst>
                  <a:ext uri="{FF2B5EF4-FFF2-40B4-BE49-F238E27FC236}">
                    <a16:creationId xmlns:a16="http://schemas.microsoft.com/office/drawing/2014/main" id="{8BD36FC0-936A-4A1D-A536-0BE1B48E097C}"/>
                  </a:ext>
                </a:extLst>
              </p:cNvPr>
              <p:cNvSpPr/>
              <p:nvPr/>
            </p:nvSpPr>
            <p:spPr>
              <a:xfrm>
                <a:off x="902615" y="13541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9" name="Circle">
                <a:extLst>
                  <a:ext uri="{FF2B5EF4-FFF2-40B4-BE49-F238E27FC236}">
                    <a16:creationId xmlns:a16="http://schemas.microsoft.com/office/drawing/2014/main" id="{F48C6989-6600-428E-BF1E-C6C23634E222}"/>
                  </a:ext>
                </a:extLst>
              </p:cNvPr>
              <p:cNvSpPr/>
              <p:nvPr/>
            </p:nvSpPr>
            <p:spPr>
              <a:xfrm>
                <a:off x="1042315" y="11636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0" name="Circle">
                <a:extLst>
                  <a:ext uri="{FF2B5EF4-FFF2-40B4-BE49-F238E27FC236}">
                    <a16:creationId xmlns:a16="http://schemas.microsoft.com/office/drawing/2014/main" id="{91A471A0-038B-4C13-9383-0FBD3F17FD46}"/>
                  </a:ext>
                </a:extLst>
              </p:cNvPr>
              <p:cNvSpPr/>
              <p:nvPr/>
            </p:nvSpPr>
            <p:spPr>
              <a:xfrm>
                <a:off x="729016" y="11231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1" name="Circle">
                <a:extLst>
                  <a:ext uri="{FF2B5EF4-FFF2-40B4-BE49-F238E27FC236}">
                    <a16:creationId xmlns:a16="http://schemas.microsoft.com/office/drawing/2014/main" id="{14F1A0BE-3F38-45A7-B213-DF4C74983C73}"/>
                  </a:ext>
                </a:extLst>
              </p:cNvPr>
              <p:cNvSpPr/>
              <p:nvPr/>
            </p:nvSpPr>
            <p:spPr>
              <a:xfrm>
                <a:off x="977672" y="1025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4D125B1C-3D4F-4C10-8A36-03EC3F1D11E7}"/>
                  </a:ext>
                </a:extLst>
              </p:cNvPr>
              <p:cNvSpPr/>
              <p:nvPr/>
            </p:nvSpPr>
            <p:spPr>
              <a:xfrm>
                <a:off x="729016" y="10088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4" name="Circle">
                <a:extLst>
                  <a:ext uri="{FF2B5EF4-FFF2-40B4-BE49-F238E27FC236}">
                    <a16:creationId xmlns:a16="http://schemas.microsoft.com/office/drawing/2014/main" id="{DFCE7F53-BEDE-41B5-A1C3-22A51681F430}"/>
                  </a:ext>
                </a:extLst>
              </p:cNvPr>
              <p:cNvSpPr/>
              <p:nvPr/>
            </p:nvSpPr>
            <p:spPr>
              <a:xfrm>
                <a:off x="902615" y="12144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344A5376-ED3A-4886-B93D-728DE34AF55F}"/>
                  </a:ext>
                </a:extLst>
              </p:cNvPr>
              <p:cNvSpPr/>
              <p:nvPr/>
            </p:nvSpPr>
            <p:spPr>
              <a:xfrm>
                <a:off x="745982" y="12864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6" name="Circle">
                <a:extLst>
                  <a:ext uri="{FF2B5EF4-FFF2-40B4-BE49-F238E27FC236}">
                    <a16:creationId xmlns:a16="http://schemas.microsoft.com/office/drawing/2014/main" id="{383F6732-C555-4837-981F-D737E7E390AE}"/>
                  </a:ext>
                </a:extLst>
              </p:cNvPr>
              <p:cNvSpPr/>
              <p:nvPr/>
            </p:nvSpPr>
            <p:spPr>
              <a:xfrm>
                <a:off x="859138" y="8818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7" name="Circle">
                <a:extLst>
                  <a:ext uri="{FF2B5EF4-FFF2-40B4-BE49-F238E27FC236}">
                    <a16:creationId xmlns:a16="http://schemas.microsoft.com/office/drawing/2014/main" id="{C56BBAD7-3CDB-411C-AA00-91767BAB8070}"/>
                  </a:ext>
                </a:extLst>
              </p:cNvPr>
              <p:cNvSpPr/>
              <p:nvPr/>
            </p:nvSpPr>
            <p:spPr>
              <a:xfrm>
                <a:off x="1105815" y="128219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Circle">
                <a:extLst>
                  <a:ext uri="{FF2B5EF4-FFF2-40B4-BE49-F238E27FC236}">
                    <a16:creationId xmlns:a16="http://schemas.microsoft.com/office/drawing/2014/main" id="{945BFC5E-7D38-46F4-A941-528ECB09BF68}"/>
                  </a:ext>
                </a:extLst>
              </p:cNvPr>
              <p:cNvSpPr/>
              <p:nvPr/>
            </p:nvSpPr>
            <p:spPr>
              <a:xfrm>
                <a:off x="1282472" y="11019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Circle">
                <a:extLst>
                  <a:ext uri="{FF2B5EF4-FFF2-40B4-BE49-F238E27FC236}">
                    <a16:creationId xmlns:a16="http://schemas.microsoft.com/office/drawing/2014/main" id="{7FF892CA-40C3-4128-ABD0-2A7808C5FF14}"/>
                  </a:ext>
                </a:extLst>
              </p:cNvPr>
              <p:cNvSpPr/>
              <p:nvPr/>
            </p:nvSpPr>
            <p:spPr>
              <a:xfrm>
                <a:off x="1282472" y="1279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Circle">
                <a:extLst>
                  <a:ext uri="{FF2B5EF4-FFF2-40B4-BE49-F238E27FC236}">
                    <a16:creationId xmlns:a16="http://schemas.microsoft.com/office/drawing/2014/main" id="{8E17D20B-BC41-47E1-8843-4EB3F35675BD}"/>
                  </a:ext>
                </a:extLst>
              </p:cNvPr>
              <p:cNvSpPr/>
              <p:nvPr/>
            </p:nvSpPr>
            <p:spPr>
              <a:xfrm>
                <a:off x="1110016" y="8691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Circle">
                <a:extLst>
                  <a:ext uri="{FF2B5EF4-FFF2-40B4-BE49-F238E27FC236}">
                    <a16:creationId xmlns:a16="http://schemas.microsoft.com/office/drawing/2014/main" id="{5AD7C4DD-5FE1-4C06-A166-E5F94BDC4E3A}"/>
                  </a:ext>
                </a:extLst>
              </p:cNvPr>
              <p:cNvSpPr/>
              <p:nvPr/>
            </p:nvSpPr>
            <p:spPr>
              <a:xfrm>
                <a:off x="1358672" y="771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2" name="Circle">
                <a:extLst>
                  <a:ext uri="{FF2B5EF4-FFF2-40B4-BE49-F238E27FC236}">
                    <a16:creationId xmlns:a16="http://schemas.microsoft.com/office/drawing/2014/main" id="{37E0C11D-33E8-4526-945B-C9F7B1823618}"/>
                  </a:ext>
                </a:extLst>
              </p:cNvPr>
              <p:cNvSpPr/>
              <p:nvPr/>
            </p:nvSpPr>
            <p:spPr>
              <a:xfrm>
                <a:off x="1110016" y="7548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3" name="Circle">
                <a:extLst>
                  <a:ext uri="{FF2B5EF4-FFF2-40B4-BE49-F238E27FC236}">
                    <a16:creationId xmlns:a16="http://schemas.microsoft.com/office/drawing/2014/main" id="{46EC485D-4F1B-45C6-92F6-5E8BEA2578AA}"/>
                  </a:ext>
                </a:extLst>
              </p:cNvPr>
              <p:cNvSpPr/>
              <p:nvPr/>
            </p:nvSpPr>
            <p:spPr>
              <a:xfrm>
                <a:off x="1237016" y="8056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4" name="Circle">
                <a:extLst>
                  <a:ext uri="{FF2B5EF4-FFF2-40B4-BE49-F238E27FC236}">
                    <a16:creationId xmlns:a16="http://schemas.microsoft.com/office/drawing/2014/main" id="{3711F74F-C1FE-4206-B123-0A382C9CACFB}"/>
                  </a:ext>
                </a:extLst>
              </p:cNvPr>
              <p:cNvSpPr/>
              <p:nvPr/>
            </p:nvSpPr>
            <p:spPr>
              <a:xfrm>
                <a:off x="1282472" y="9622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5" name="Circle">
                <a:extLst>
                  <a:ext uri="{FF2B5EF4-FFF2-40B4-BE49-F238E27FC236}">
                    <a16:creationId xmlns:a16="http://schemas.microsoft.com/office/drawing/2014/main" id="{E26DFEB4-7C97-4CC4-8CE5-49DCF72D849D}"/>
                  </a:ext>
                </a:extLst>
              </p:cNvPr>
              <p:cNvSpPr/>
              <p:nvPr/>
            </p:nvSpPr>
            <p:spPr>
              <a:xfrm>
                <a:off x="1125838" y="10342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6" name="Circle">
                <a:extLst>
                  <a:ext uri="{FF2B5EF4-FFF2-40B4-BE49-F238E27FC236}">
                    <a16:creationId xmlns:a16="http://schemas.microsoft.com/office/drawing/2014/main" id="{25C7DC61-4375-415E-8D1F-AB906FF860D7}"/>
                  </a:ext>
                </a:extLst>
              </p:cNvPr>
              <p:cNvSpPr/>
              <p:nvPr/>
            </p:nvSpPr>
            <p:spPr>
              <a:xfrm>
                <a:off x="986138" y="7548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7" name="Circle">
                <a:extLst>
                  <a:ext uri="{FF2B5EF4-FFF2-40B4-BE49-F238E27FC236}">
                    <a16:creationId xmlns:a16="http://schemas.microsoft.com/office/drawing/2014/main" id="{FDE90018-8AA4-414D-B526-50719833E40A}"/>
                  </a:ext>
                </a:extLst>
              </p:cNvPr>
              <p:cNvSpPr/>
              <p:nvPr/>
            </p:nvSpPr>
            <p:spPr>
              <a:xfrm>
                <a:off x="1105815" y="140919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8" name="Circle">
                <a:extLst>
                  <a:ext uri="{FF2B5EF4-FFF2-40B4-BE49-F238E27FC236}">
                    <a16:creationId xmlns:a16="http://schemas.microsoft.com/office/drawing/2014/main" id="{B6F16EBF-A258-4B45-9D59-5E6AF7AC17E4}"/>
                  </a:ext>
                </a:extLst>
              </p:cNvPr>
              <p:cNvSpPr/>
              <p:nvPr/>
            </p:nvSpPr>
            <p:spPr>
              <a:xfrm>
                <a:off x="1409472" y="1406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9" name="Circle">
                <a:extLst>
                  <a:ext uri="{FF2B5EF4-FFF2-40B4-BE49-F238E27FC236}">
                    <a16:creationId xmlns:a16="http://schemas.microsoft.com/office/drawing/2014/main" id="{AAB16E84-EF16-4335-B3F9-6F364B1637FD}"/>
                  </a:ext>
                </a:extLst>
              </p:cNvPr>
              <p:cNvSpPr/>
              <p:nvPr/>
            </p:nvSpPr>
            <p:spPr>
              <a:xfrm>
                <a:off x="1485672" y="898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0" name="Circle">
                <a:extLst>
                  <a:ext uri="{FF2B5EF4-FFF2-40B4-BE49-F238E27FC236}">
                    <a16:creationId xmlns:a16="http://schemas.microsoft.com/office/drawing/2014/main" id="{404BA1EB-6ADA-4836-9DF1-88BBC75BEA07}"/>
                  </a:ext>
                </a:extLst>
              </p:cNvPr>
              <p:cNvSpPr/>
              <p:nvPr/>
            </p:nvSpPr>
            <p:spPr>
              <a:xfrm>
                <a:off x="1409472" y="10892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1" name="Circle">
                <a:extLst>
                  <a:ext uri="{FF2B5EF4-FFF2-40B4-BE49-F238E27FC236}">
                    <a16:creationId xmlns:a16="http://schemas.microsoft.com/office/drawing/2014/main" id="{99A4E01C-3315-48CD-B2B4-63C825771EDA}"/>
                  </a:ext>
                </a:extLst>
              </p:cNvPr>
              <p:cNvSpPr/>
              <p:nvPr/>
            </p:nvSpPr>
            <p:spPr>
              <a:xfrm>
                <a:off x="1481438" y="11993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2" name="Circle">
                <a:extLst>
                  <a:ext uri="{FF2B5EF4-FFF2-40B4-BE49-F238E27FC236}">
                    <a16:creationId xmlns:a16="http://schemas.microsoft.com/office/drawing/2014/main" id="{65FBF7B3-16B5-43D8-82D5-D4F4A2DE773E}"/>
                  </a:ext>
                </a:extLst>
              </p:cNvPr>
              <p:cNvSpPr/>
              <p:nvPr/>
            </p:nvSpPr>
            <p:spPr>
              <a:xfrm>
                <a:off x="1664615" y="1481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3" name="Circle">
                <a:extLst>
                  <a:ext uri="{FF2B5EF4-FFF2-40B4-BE49-F238E27FC236}">
                    <a16:creationId xmlns:a16="http://schemas.microsoft.com/office/drawing/2014/main" id="{356AF258-AD7F-4431-BD66-2F0252CD6260}"/>
                  </a:ext>
                </a:extLst>
              </p:cNvPr>
              <p:cNvSpPr/>
              <p:nvPr/>
            </p:nvSpPr>
            <p:spPr>
              <a:xfrm>
                <a:off x="1804315" y="1290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4" name="Circle">
                <a:extLst>
                  <a:ext uri="{FF2B5EF4-FFF2-40B4-BE49-F238E27FC236}">
                    <a16:creationId xmlns:a16="http://schemas.microsoft.com/office/drawing/2014/main" id="{D54EF903-0A55-46D7-A411-BA2FBAA3A300}"/>
                  </a:ext>
                </a:extLst>
              </p:cNvPr>
              <p:cNvSpPr/>
              <p:nvPr/>
            </p:nvSpPr>
            <p:spPr>
              <a:xfrm>
                <a:off x="1740815" y="1150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5" name="Circle">
                <a:extLst>
                  <a:ext uri="{FF2B5EF4-FFF2-40B4-BE49-F238E27FC236}">
                    <a16:creationId xmlns:a16="http://schemas.microsoft.com/office/drawing/2014/main" id="{C1AA5320-B44F-4A17-BD5C-8D840F98B698}"/>
                  </a:ext>
                </a:extLst>
              </p:cNvPr>
              <p:cNvSpPr/>
              <p:nvPr/>
            </p:nvSpPr>
            <p:spPr>
              <a:xfrm>
                <a:off x="1619160" y="1184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6" name="Circle">
                <a:extLst>
                  <a:ext uri="{FF2B5EF4-FFF2-40B4-BE49-F238E27FC236}">
                    <a16:creationId xmlns:a16="http://schemas.microsoft.com/office/drawing/2014/main" id="{CA5E1826-3B78-421D-9CF4-067D946E39E0}"/>
                  </a:ext>
                </a:extLst>
              </p:cNvPr>
              <p:cNvSpPr/>
              <p:nvPr/>
            </p:nvSpPr>
            <p:spPr>
              <a:xfrm>
                <a:off x="1664615" y="1341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7" name="Circle">
                <a:extLst>
                  <a:ext uri="{FF2B5EF4-FFF2-40B4-BE49-F238E27FC236}">
                    <a16:creationId xmlns:a16="http://schemas.microsoft.com/office/drawing/2014/main" id="{89417CA7-B7D7-4F16-B60D-E6176D278C95}"/>
                  </a:ext>
                </a:extLst>
              </p:cNvPr>
              <p:cNvSpPr/>
              <p:nvPr/>
            </p:nvSpPr>
            <p:spPr>
              <a:xfrm>
                <a:off x="1507982" y="1413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Circle">
                <a:extLst>
                  <a:ext uri="{FF2B5EF4-FFF2-40B4-BE49-F238E27FC236}">
                    <a16:creationId xmlns:a16="http://schemas.microsoft.com/office/drawing/2014/main" id="{DB6AE918-21C4-41DF-BEA4-65C180598738}"/>
                  </a:ext>
                </a:extLst>
              </p:cNvPr>
              <p:cNvSpPr/>
              <p:nvPr/>
            </p:nvSpPr>
            <p:spPr>
              <a:xfrm>
                <a:off x="1622282" y="1007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9" name="Circle">
                <a:extLst>
                  <a:ext uri="{FF2B5EF4-FFF2-40B4-BE49-F238E27FC236}">
                    <a16:creationId xmlns:a16="http://schemas.microsoft.com/office/drawing/2014/main" id="{EE9BE44D-0DC5-442B-A1D8-6E08B4132456}"/>
                  </a:ext>
                </a:extLst>
              </p:cNvPr>
              <p:cNvSpPr/>
              <p:nvPr/>
            </p:nvSpPr>
            <p:spPr>
              <a:xfrm>
                <a:off x="1867815" y="1409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0" name="Circle">
                <a:extLst>
                  <a:ext uri="{FF2B5EF4-FFF2-40B4-BE49-F238E27FC236}">
                    <a16:creationId xmlns:a16="http://schemas.microsoft.com/office/drawing/2014/main" id="{CCCF5AC6-F3DE-4E3A-AEBD-8A488C2CA751}"/>
                  </a:ext>
                </a:extLst>
              </p:cNvPr>
              <p:cNvSpPr/>
              <p:nvPr/>
            </p:nvSpPr>
            <p:spPr>
              <a:xfrm>
                <a:off x="394615" y="1100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Circle">
                <a:extLst>
                  <a:ext uri="{FF2B5EF4-FFF2-40B4-BE49-F238E27FC236}">
                    <a16:creationId xmlns:a16="http://schemas.microsoft.com/office/drawing/2014/main" id="{15404555-B781-48A3-8F1C-4B7F8E744BA9}"/>
                  </a:ext>
                </a:extLst>
              </p:cNvPr>
              <p:cNvSpPr/>
              <p:nvPr/>
            </p:nvSpPr>
            <p:spPr>
              <a:xfrm>
                <a:off x="394615" y="1277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2" name="Circle">
                <a:extLst>
                  <a:ext uri="{FF2B5EF4-FFF2-40B4-BE49-F238E27FC236}">
                    <a16:creationId xmlns:a16="http://schemas.microsoft.com/office/drawing/2014/main" id="{1605E325-72AE-4E6F-861B-6B961570F486}"/>
                  </a:ext>
                </a:extLst>
              </p:cNvPr>
              <p:cNvSpPr/>
              <p:nvPr/>
            </p:nvSpPr>
            <p:spPr>
              <a:xfrm>
                <a:off x="1873160" y="994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3" name="Circle">
                <a:extLst>
                  <a:ext uri="{FF2B5EF4-FFF2-40B4-BE49-F238E27FC236}">
                    <a16:creationId xmlns:a16="http://schemas.microsoft.com/office/drawing/2014/main" id="{624AB773-50E0-42CD-9E0A-E34A82DBC85A}"/>
                  </a:ext>
                </a:extLst>
              </p:cNvPr>
              <p:cNvSpPr/>
              <p:nvPr/>
            </p:nvSpPr>
            <p:spPr>
              <a:xfrm>
                <a:off x="470815" y="769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Circle">
                <a:extLst>
                  <a:ext uri="{FF2B5EF4-FFF2-40B4-BE49-F238E27FC236}">
                    <a16:creationId xmlns:a16="http://schemas.microsoft.com/office/drawing/2014/main" id="{2E4710D2-8F4C-4B33-B6D6-DB5DA4C78A6E}"/>
                  </a:ext>
                </a:extLst>
              </p:cNvPr>
              <p:cNvSpPr/>
              <p:nvPr/>
            </p:nvSpPr>
            <p:spPr>
              <a:xfrm>
                <a:off x="1740815" y="1565828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Circle">
                <a:extLst>
                  <a:ext uri="{FF2B5EF4-FFF2-40B4-BE49-F238E27FC236}">
                    <a16:creationId xmlns:a16="http://schemas.microsoft.com/office/drawing/2014/main" id="{BE1CA3C0-7870-4D15-9C97-134850431BD9}"/>
                  </a:ext>
                </a:extLst>
              </p:cNvPr>
              <p:cNvSpPr/>
              <p:nvPr/>
            </p:nvSpPr>
            <p:spPr>
              <a:xfrm>
                <a:off x="730160" y="803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6" name="Circle">
                <a:extLst>
                  <a:ext uri="{FF2B5EF4-FFF2-40B4-BE49-F238E27FC236}">
                    <a16:creationId xmlns:a16="http://schemas.microsoft.com/office/drawing/2014/main" id="{93D2B929-9279-46A0-AD07-3E16B68A4A85}"/>
                  </a:ext>
                </a:extLst>
              </p:cNvPr>
              <p:cNvSpPr/>
              <p:nvPr/>
            </p:nvSpPr>
            <p:spPr>
              <a:xfrm>
                <a:off x="394615" y="960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7" name="Circle">
                <a:extLst>
                  <a:ext uri="{FF2B5EF4-FFF2-40B4-BE49-F238E27FC236}">
                    <a16:creationId xmlns:a16="http://schemas.microsoft.com/office/drawing/2014/main" id="{EBC0C01B-0F30-4875-B673-D0E07CDD72F1}"/>
                  </a:ext>
                </a:extLst>
              </p:cNvPr>
              <p:cNvSpPr/>
              <p:nvPr/>
            </p:nvSpPr>
            <p:spPr>
              <a:xfrm>
                <a:off x="1888982" y="1159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8" name="Circle">
                <a:extLst>
                  <a:ext uri="{FF2B5EF4-FFF2-40B4-BE49-F238E27FC236}">
                    <a16:creationId xmlns:a16="http://schemas.microsoft.com/office/drawing/2014/main" id="{37C2135E-5793-4B07-84BA-EFCC3764943F}"/>
                  </a:ext>
                </a:extLst>
              </p:cNvPr>
              <p:cNvSpPr/>
              <p:nvPr/>
            </p:nvSpPr>
            <p:spPr>
              <a:xfrm>
                <a:off x="1749282" y="880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Circle">
                <a:extLst>
                  <a:ext uri="{FF2B5EF4-FFF2-40B4-BE49-F238E27FC236}">
                    <a16:creationId xmlns:a16="http://schemas.microsoft.com/office/drawing/2014/main" id="{059983AD-C74E-4538-9C30-118F837C6F0A}"/>
                  </a:ext>
                </a:extLst>
              </p:cNvPr>
              <p:cNvSpPr/>
              <p:nvPr/>
            </p:nvSpPr>
            <p:spPr>
              <a:xfrm>
                <a:off x="724815" y="1409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Circle">
                <a:extLst>
                  <a:ext uri="{FF2B5EF4-FFF2-40B4-BE49-F238E27FC236}">
                    <a16:creationId xmlns:a16="http://schemas.microsoft.com/office/drawing/2014/main" id="{335208B5-644E-4608-B9FA-28B33A70C02C}"/>
                  </a:ext>
                </a:extLst>
              </p:cNvPr>
              <p:cNvSpPr/>
              <p:nvPr/>
            </p:nvSpPr>
            <p:spPr>
              <a:xfrm>
                <a:off x="521615" y="1404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1" name="Circle">
                <a:extLst>
                  <a:ext uri="{FF2B5EF4-FFF2-40B4-BE49-F238E27FC236}">
                    <a16:creationId xmlns:a16="http://schemas.microsoft.com/office/drawing/2014/main" id="{4C201C21-CB60-4372-87F7-D7D733F66513}"/>
                  </a:ext>
                </a:extLst>
              </p:cNvPr>
              <p:cNvSpPr/>
              <p:nvPr/>
            </p:nvSpPr>
            <p:spPr>
              <a:xfrm>
                <a:off x="597815" y="896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2" name="Circle">
                <a:extLst>
                  <a:ext uri="{FF2B5EF4-FFF2-40B4-BE49-F238E27FC236}">
                    <a16:creationId xmlns:a16="http://schemas.microsoft.com/office/drawing/2014/main" id="{610E0B8B-C305-42AE-9C56-BBBC9998FD20}"/>
                  </a:ext>
                </a:extLst>
              </p:cNvPr>
              <p:cNvSpPr/>
              <p:nvPr/>
            </p:nvSpPr>
            <p:spPr>
              <a:xfrm>
                <a:off x="521615" y="1087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3" name="Circle">
                <a:extLst>
                  <a:ext uri="{FF2B5EF4-FFF2-40B4-BE49-F238E27FC236}">
                    <a16:creationId xmlns:a16="http://schemas.microsoft.com/office/drawing/2014/main" id="{1CA55AE9-D4F2-415F-A724-EB9EFB76489B}"/>
                  </a:ext>
                </a:extLst>
              </p:cNvPr>
              <p:cNvSpPr/>
              <p:nvPr/>
            </p:nvSpPr>
            <p:spPr>
              <a:xfrm>
                <a:off x="593582" y="11975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4" name="Circle">
                <a:extLst>
                  <a:ext uri="{FF2B5EF4-FFF2-40B4-BE49-F238E27FC236}">
                    <a16:creationId xmlns:a16="http://schemas.microsoft.com/office/drawing/2014/main" id="{A8B49302-D783-45C6-8263-7CD1B280EA31}"/>
                  </a:ext>
                </a:extLst>
              </p:cNvPr>
              <p:cNvSpPr/>
              <p:nvPr/>
            </p:nvSpPr>
            <p:spPr>
              <a:xfrm>
                <a:off x="1524915" y="1544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5" name="Circle">
                <a:extLst>
                  <a:ext uri="{FF2B5EF4-FFF2-40B4-BE49-F238E27FC236}">
                    <a16:creationId xmlns:a16="http://schemas.microsoft.com/office/drawing/2014/main" id="{5F6B4EB2-19E2-4ECD-8B26-79A7649EE293}"/>
                  </a:ext>
                </a:extLst>
              </p:cNvPr>
              <p:cNvSpPr/>
              <p:nvPr/>
            </p:nvSpPr>
            <p:spPr>
              <a:xfrm>
                <a:off x="1042315" y="1544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6" name="Circle">
                <a:extLst>
                  <a:ext uri="{FF2B5EF4-FFF2-40B4-BE49-F238E27FC236}">
                    <a16:creationId xmlns:a16="http://schemas.microsoft.com/office/drawing/2014/main" id="{865CB861-B9BD-4D67-B2E3-2B284ACBFE78}"/>
                  </a:ext>
                </a:extLst>
              </p:cNvPr>
              <p:cNvSpPr/>
              <p:nvPr/>
            </p:nvSpPr>
            <p:spPr>
              <a:xfrm>
                <a:off x="813715" y="1658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7" name="Circle">
                <a:extLst>
                  <a:ext uri="{FF2B5EF4-FFF2-40B4-BE49-F238E27FC236}">
                    <a16:creationId xmlns:a16="http://schemas.microsoft.com/office/drawing/2014/main" id="{375C6401-1DA6-47E8-8E06-EAAA20CED8E7}"/>
                  </a:ext>
                </a:extLst>
              </p:cNvPr>
              <p:cNvSpPr/>
              <p:nvPr/>
            </p:nvSpPr>
            <p:spPr>
              <a:xfrm>
                <a:off x="902615" y="1595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8" name="Circle">
                <a:extLst>
                  <a:ext uri="{FF2B5EF4-FFF2-40B4-BE49-F238E27FC236}">
                    <a16:creationId xmlns:a16="http://schemas.microsoft.com/office/drawing/2014/main" id="{FBD2C950-0641-441C-8E35-17884005593D}"/>
                  </a:ext>
                </a:extLst>
              </p:cNvPr>
              <p:cNvSpPr/>
              <p:nvPr/>
            </p:nvSpPr>
            <p:spPr>
              <a:xfrm>
                <a:off x="1105815" y="1663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9" name="Circle">
                <a:extLst>
                  <a:ext uri="{FF2B5EF4-FFF2-40B4-BE49-F238E27FC236}">
                    <a16:creationId xmlns:a16="http://schemas.microsoft.com/office/drawing/2014/main" id="{B2FC789C-EAC1-4D5C-9ED7-97976D1F19AC}"/>
                  </a:ext>
                </a:extLst>
              </p:cNvPr>
              <p:cNvSpPr/>
              <p:nvPr/>
            </p:nvSpPr>
            <p:spPr>
              <a:xfrm>
                <a:off x="1365160" y="1629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0" name="Circle">
                <a:extLst>
                  <a:ext uri="{FF2B5EF4-FFF2-40B4-BE49-F238E27FC236}">
                    <a16:creationId xmlns:a16="http://schemas.microsoft.com/office/drawing/2014/main" id="{992133EB-AB2C-4631-AD4A-2E8DE71782BE}"/>
                  </a:ext>
                </a:extLst>
              </p:cNvPr>
              <p:cNvSpPr/>
              <p:nvPr/>
            </p:nvSpPr>
            <p:spPr>
              <a:xfrm>
                <a:off x="1253982" y="1540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1" name="Circle">
                <a:extLst>
                  <a:ext uri="{FF2B5EF4-FFF2-40B4-BE49-F238E27FC236}">
                    <a16:creationId xmlns:a16="http://schemas.microsoft.com/office/drawing/2014/main" id="{CAB77377-193B-4A24-9017-5C52B4450EED}"/>
                  </a:ext>
                </a:extLst>
              </p:cNvPr>
              <p:cNvSpPr/>
              <p:nvPr/>
            </p:nvSpPr>
            <p:spPr>
              <a:xfrm>
                <a:off x="669782" y="15277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2" name="Circle">
                <a:extLst>
                  <a:ext uri="{FF2B5EF4-FFF2-40B4-BE49-F238E27FC236}">
                    <a16:creationId xmlns:a16="http://schemas.microsoft.com/office/drawing/2014/main" id="{2B1728F0-302D-4F54-83E0-F79213F44C5E}"/>
                  </a:ext>
                </a:extLst>
              </p:cNvPr>
              <p:cNvSpPr/>
              <p:nvPr/>
            </p:nvSpPr>
            <p:spPr>
              <a:xfrm>
                <a:off x="977672" y="915675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3" name="Circle">
                <a:extLst>
                  <a:ext uri="{FF2B5EF4-FFF2-40B4-BE49-F238E27FC236}">
                    <a16:creationId xmlns:a16="http://schemas.microsoft.com/office/drawing/2014/main" id="{E7455510-4E55-4061-974B-670C8463851F}"/>
                  </a:ext>
                </a:extLst>
              </p:cNvPr>
              <p:cNvSpPr/>
              <p:nvPr/>
            </p:nvSpPr>
            <p:spPr>
              <a:xfrm>
                <a:off x="1282472" y="14194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Circle">
                <a:extLst>
                  <a:ext uri="{FF2B5EF4-FFF2-40B4-BE49-F238E27FC236}">
                    <a16:creationId xmlns:a16="http://schemas.microsoft.com/office/drawing/2014/main" id="{99A62A21-C232-4D27-B846-7483ADD845CE}"/>
                  </a:ext>
                </a:extLst>
              </p:cNvPr>
              <p:cNvSpPr/>
              <p:nvPr/>
            </p:nvSpPr>
            <p:spPr>
              <a:xfrm>
                <a:off x="1664615" y="731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5" name="Circle">
                <a:extLst>
                  <a:ext uri="{FF2B5EF4-FFF2-40B4-BE49-F238E27FC236}">
                    <a16:creationId xmlns:a16="http://schemas.microsoft.com/office/drawing/2014/main" id="{DA297E52-8634-40CD-A389-1B17C1D9D254}"/>
                  </a:ext>
                </a:extLst>
              </p:cNvPr>
              <p:cNvSpPr/>
              <p:nvPr/>
            </p:nvSpPr>
            <p:spPr>
              <a:xfrm>
                <a:off x="1546082" y="7911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6" name="Circle">
                <a:extLst>
                  <a:ext uri="{FF2B5EF4-FFF2-40B4-BE49-F238E27FC236}">
                    <a16:creationId xmlns:a16="http://schemas.microsoft.com/office/drawing/2014/main" id="{234E962F-0B98-4BAF-A4CD-032C234E9045}"/>
                  </a:ext>
                </a:extLst>
              </p:cNvPr>
              <p:cNvSpPr/>
              <p:nvPr/>
            </p:nvSpPr>
            <p:spPr>
              <a:xfrm>
                <a:off x="1486815" y="609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7" name="Circle">
                <a:extLst>
                  <a:ext uri="{FF2B5EF4-FFF2-40B4-BE49-F238E27FC236}">
                    <a16:creationId xmlns:a16="http://schemas.microsoft.com/office/drawing/2014/main" id="{42AF4B45-0D9B-41C3-889D-A90F9B2D0CC4}"/>
                  </a:ext>
                </a:extLst>
              </p:cNvPr>
              <p:cNvSpPr/>
              <p:nvPr/>
            </p:nvSpPr>
            <p:spPr>
              <a:xfrm>
                <a:off x="1232815" y="355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8" name="Circle">
                <a:extLst>
                  <a:ext uri="{FF2B5EF4-FFF2-40B4-BE49-F238E27FC236}">
                    <a16:creationId xmlns:a16="http://schemas.microsoft.com/office/drawing/2014/main" id="{A506D7C9-9145-4BB5-8595-17B0A567553A}"/>
                  </a:ext>
                </a:extLst>
              </p:cNvPr>
              <p:cNvSpPr/>
              <p:nvPr/>
            </p:nvSpPr>
            <p:spPr>
              <a:xfrm>
                <a:off x="902615" y="350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9" name="Circle">
                <a:extLst>
                  <a:ext uri="{FF2B5EF4-FFF2-40B4-BE49-F238E27FC236}">
                    <a16:creationId xmlns:a16="http://schemas.microsoft.com/office/drawing/2014/main" id="{26EA0FE7-ACB0-4F20-A9A2-78E49DA3AACA}"/>
                  </a:ext>
                </a:extLst>
              </p:cNvPr>
              <p:cNvSpPr/>
              <p:nvPr/>
            </p:nvSpPr>
            <p:spPr>
              <a:xfrm>
                <a:off x="1524915" y="490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0" name="Circle">
                <a:extLst>
                  <a:ext uri="{FF2B5EF4-FFF2-40B4-BE49-F238E27FC236}">
                    <a16:creationId xmlns:a16="http://schemas.microsoft.com/office/drawing/2014/main" id="{B55B60BB-B838-463F-A95A-AC6BA31F7C20}"/>
                  </a:ext>
                </a:extLst>
              </p:cNvPr>
              <p:cNvSpPr/>
              <p:nvPr/>
            </p:nvSpPr>
            <p:spPr>
              <a:xfrm>
                <a:off x="1042315" y="490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1" name="Circle">
                <a:extLst>
                  <a:ext uri="{FF2B5EF4-FFF2-40B4-BE49-F238E27FC236}">
                    <a16:creationId xmlns:a16="http://schemas.microsoft.com/office/drawing/2014/main" id="{B8642C95-9355-456D-B3EA-6B0154C7DEA2}"/>
                  </a:ext>
                </a:extLst>
              </p:cNvPr>
              <p:cNvSpPr/>
              <p:nvPr/>
            </p:nvSpPr>
            <p:spPr>
              <a:xfrm>
                <a:off x="813715" y="655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2" name="Circle">
                <a:extLst>
                  <a:ext uri="{FF2B5EF4-FFF2-40B4-BE49-F238E27FC236}">
                    <a16:creationId xmlns:a16="http://schemas.microsoft.com/office/drawing/2014/main" id="{67A592B9-4744-4CA3-A861-4479E930347B}"/>
                  </a:ext>
                </a:extLst>
              </p:cNvPr>
              <p:cNvSpPr/>
              <p:nvPr/>
            </p:nvSpPr>
            <p:spPr>
              <a:xfrm>
                <a:off x="902615" y="592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Circle">
                <a:extLst>
                  <a:ext uri="{FF2B5EF4-FFF2-40B4-BE49-F238E27FC236}">
                    <a16:creationId xmlns:a16="http://schemas.microsoft.com/office/drawing/2014/main" id="{E5AC8CDA-50D9-4AAC-AE4E-D6F1BD699997}"/>
                  </a:ext>
                </a:extLst>
              </p:cNvPr>
              <p:cNvSpPr/>
              <p:nvPr/>
            </p:nvSpPr>
            <p:spPr>
              <a:xfrm>
                <a:off x="1105815" y="6598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4" name="Circle">
                <a:extLst>
                  <a:ext uri="{FF2B5EF4-FFF2-40B4-BE49-F238E27FC236}">
                    <a16:creationId xmlns:a16="http://schemas.microsoft.com/office/drawing/2014/main" id="{B74512D8-14DF-4D46-A18A-2469A4ABD604}"/>
                  </a:ext>
                </a:extLst>
              </p:cNvPr>
              <p:cNvSpPr/>
              <p:nvPr/>
            </p:nvSpPr>
            <p:spPr>
              <a:xfrm>
                <a:off x="1365160" y="626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5" name="Circle">
                <a:extLst>
                  <a:ext uri="{FF2B5EF4-FFF2-40B4-BE49-F238E27FC236}">
                    <a16:creationId xmlns:a16="http://schemas.microsoft.com/office/drawing/2014/main" id="{F7E2C98F-0A22-40B1-A632-68111D9054D5}"/>
                  </a:ext>
                </a:extLst>
              </p:cNvPr>
              <p:cNvSpPr/>
              <p:nvPr/>
            </p:nvSpPr>
            <p:spPr>
              <a:xfrm>
                <a:off x="1253982" y="486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Circle">
                <a:extLst>
                  <a:ext uri="{FF2B5EF4-FFF2-40B4-BE49-F238E27FC236}">
                    <a16:creationId xmlns:a16="http://schemas.microsoft.com/office/drawing/2014/main" id="{5175F4BB-C03A-452F-9658-15E4E2BE384C}"/>
                  </a:ext>
                </a:extLst>
              </p:cNvPr>
              <p:cNvSpPr/>
              <p:nvPr/>
            </p:nvSpPr>
            <p:spPr>
              <a:xfrm>
                <a:off x="669782" y="6006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7" name="Circle">
                <a:extLst>
                  <a:ext uri="{FF2B5EF4-FFF2-40B4-BE49-F238E27FC236}">
                    <a16:creationId xmlns:a16="http://schemas.microsoft.com/office/drawing/2014/main" id="{89AF96CB-0A0F-4C50-BBCC-149EEE0D316F}"/>
                  </a:ext>
                </a:extLst>
              </p:cNvPr>
              <p:cNvSpPr/>
              <p:nvPr/>
            </p:nvSpPr>
            <p:spPr>
              <a:xfrm>
                <a:off x="1740815" y="609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Circle">
                <a:extLst>
                  <a:ext uri="{FF2B5EF4-FFF2-40B4-BE49-F238E27FC236}">
                    <a16:creationId xmlns:a16="http://schemas.microsoft.com/office/drawing/2014/main" id="{5003C224-A600-425C-AB91-43946C8BD193}"/>
                  </a:ext>
                </a:extLst>
              </p:cNvPr>
              <p:cNvSpPr/>
              <p:nvPr/>
            </p:nvSpPr>
            <p:spPr>
              <a:xfrm>
                <a:off x="1740815" y="482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Circle">
                <a:extLst>
                  <a:ext uri="{FF2B5EF4-FFF2-40B4-BE49-F238E27FC236}">
                    <a16:creationId xmlns:a16="http://schemas.microsoft.com/office/drawing/2014/main" id="{1250E88E-D766-45FF-A5EF-62EA058F763A}"/>
                  </a:ext>
                </a:extLst>
              </p:cNvPr>
              <p:cNvSpPr/>
              <p:nvPr/>
            </p:nvSpPr>
            <p:spPr>
              <a:xfrm>
                <a:off x="1029615" y="350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ircle">
                <a:extLst>
                  <a:ext uri="{FF2B5EF4-FFF2-40B4-BE49-F238E27FC236}">
                    <a16:creationId xmlns:a16="http://schemas.microsoft.com/office/drawing/2014/main" id="{59840AC6-4690-4AF2-B96D-2571CB9176FD}"/>
                  </a:ext>
                </a:extLst>
              </p:cNvPr>
              <p:cNvSpPr/>
              <p:nvPr/>
            </p:nvSpPr>
            <p:spPr>
              <a:xfrm>
                <a:off x="508915" y="617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1" name="Circle">
                <a:extLst>
                  <a:ext uri="{FF2B5EF4-FFF2-40B4-BE49-F238E27FC236}">
                    <a16:creationId xmlns:a16="http://schemas.microsoft.com/office/drawing/2014/main" id="{18AD8DE5-30BB-41FF-B948-FC732E92C5FB}"/>
                  </a:ext>
                </a:extLst>
              </p:cNvPr>
              <p:cNvSpPr/>
              <p:nvPr/>
            </p:nvSpPr>
            <p:spPr>
              <a:xfrm>
                <a:off x="1169315" y="363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2" name="Circle">
                <a:extLst>
                  <a:ext uri="{FF2B5EF4-FFF2-40B4-BE49-F238E27FC236}">
                    <a16:creationId xmlns:a16="http://schemas.microsoft.com/office/drawing/2014/main" id="{6974A939-78C0-4E22-BD9D-B8C7B5888920}"/>
                  </a:ext>
                </a:extLst>
              </p:cNvPr>
              <p:cNvSpPr/>
              <p:nvPr/>
            </p:nvSpPr>
            <p:spPr>
              <a:xfrm>
                <a:off x="1380982" y="359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Circle">
                <a:extLst>
                  <a:ext uri="{FF2B5EF4-FFF2-40B4-BE49-F238E27FC236}">
                    <a16:creationId xmlns:a16="http://schemas.microsoft.com/office/drawing/2014/main" id="{342487E2-5993-413B-A0E0-5F10135E1855}"/>
                  </a:ext>
                </a:extLst>
              </p:cNvPr>
              <p:cNvSpPr/>
              <p:nvPr/>
            </p:nvSpPr>
            <p:spPr>
              <a:xfrm>
                <a:off x="796782" y="4736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C25B464-0158-4E37-BFB1-8552F3AA3B71}"/>
                </a:ext>
              </a:extLst>
            </p:cNvPr>
            <p:cNvGrpSpPr/>
            <p:nvPr/>
          </p:nvGrpSpPr>
          <p:grpSpPr>
            <a:xfrm>
              <a:off x="1488446" y="3865811"/>
              <a:ext cx="2734202" cy="2469027"/>
              <a:chOff x="1313930" y="4182842"/>
              <a:chExt cx="2734202" cy="2469027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300FC74-EB88-4C7D-ABC0-473545355806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337B69B-9178-4439-93C8-085B3679F294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A77EDFA6-AB2A-48C8-B707-4083903FD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4" name="Equation">
                    <a:extLst>
                      <a:ext uri="{FF2B5EF4-FFF2-40B4-BE49-F238E27FC236}">
                        <a16:creationId xmlns:a16="http://schemas.microsoft.com/office/drawing/2014/main" id="{FB6D0C0C-9F43-4D69-8148-3AF5393D0FF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3930" y="4182842"/>
                    <a:ext cx="559705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4" name="Equation">
                    <a:extLst>
                      <a:ext uri="{FF2B5EF4-FFF2-40B4-BE49-F238E27FC236}">
                        <a16:creationId xmlns:a16="http://schemas.microsoft.com/office/drawing/2014/main" id="{FB6D0C0C-9F43-4D69-8148-3AF5393D0F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3930" y="4182842"/>
                    <a:ext cx="559705" cy="55399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Equation">
                    <a:extLst>
                      <a:ext uri="{FF2B5EF4-FFF2-40B4-BE49-F238E27FC236}">
                        <a16:creationId xmlns:a16="http://schemas.microsoft.com/office/drawing/2014/main" id="{2AA8D9E9-E44D-4F01-AE5E-CBC45527F107}"/>
                      </a:ext>
                    </a:extLst>
                  </p:cNvPr>
                  <p:cNvSpPr txBox="1"/>
                  <p:nvPr/>
                </p:nvSpPr>
                <p:spPr>
                  <a:xfrm>
                    <a:off x="3499136" y="6097871"/>
                    <a:ext cx="548996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5" name="Equation">
                    <a:extLst>
                      <a:ext uri="{FF2B5EF4-FFF2-40B4-BE49-F238E27FC236}">
                        <a16:creationId xmlns:a16="http://schemas.microsoft.com/office/drawing/2014/main" id="{2AA8D9E9-E44D-4F01-AE5E-CBC45527F1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9136" y="6097871"/>
                    <a:ext cx="548996" cy="553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sp>
        <p:nvSpPr>
          <p:cNvPr id="8" name="Equation"/>
          <p:cNvSpPr txBox="1"/>
          <p:nvPr/>
        </p:nvSpPr>
        <p:spPr>
          <a:xfrm>
            <a:off x="16401617" y="2076699"/>
            <a:ext cx="65" cy="10926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:endParaRPr sz="7100" dirty="0">
              <a:solidFill>
                <a:srgbClr val="414141"/>
              </a:solidFill>
            </a:endParaRPr>
          </a:p>
        </p:txBody>
      </p:sp>
      <p:sp>
        <p:nvSpPr>
          <p:cNvPr id="10" name="Regression"/>
          <p:cNvSpPr txBox="1"/>
          <p:nvPr/>
        </p:nvSpPr>
        <p:spPr>
          <a:xfrm>
            <a:off x="13291405" y="2499292"/>
            <a:ext cx="10265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597264"/>
                    <a:satOff val="5158"/>
                    <a:lumOff val="-17289"/>
                  </a:schemeClr>
                </a:solidFill>
              </a:defRPr>
            </a:lvl1pPr>
          </a:lstStyle>
          <a:p>
            <a:endParaRPr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A319155-4B1D-491F-8809-B3A7489F91DA}"/>
              </a:ext>
            </a:extLst>
          </p:cNvPr>
          <p:cNvGrpSpPr/>
          <p:nvPr/>
        </p:nvGrpSpPr>
        <p:grpSpPr>
          <a:xfrm>
            <a:off x="1804900" y="1848440"/>
            <a:ext cx="6550869" cy="1298130"/>
            <a:chOff x="1804900" y="1848460"/>
            <a:chExt cx="6550869" cy="1298130"/>
          </a:xfrm>
        </p:grpSpPr>
        <p:sp>
          <p:nvSpPr>
            <p:cNvPr id="101" name="Equation">
              <a:extLst>
                <a:ext uri="{FF2B5EF4-FFF2-40B4-BE49-F238E27FC236}">
                  <a16:creationId xmlns:a16="http://schemas.microsoft.com/office/drawing/2014/main" id="{BA5BEDD7-C566-428B-8A98-A049C706267A}"/>
                </a:ext>
              </a:extLst>
            </p:cNvPr>
            <p:cNvSpPr txBox="1"/>
            <p:nvPr/>
          </p:nvSpPr>
          <p:spPr>
            <a:xfrm>
              <a:off x="7922689" y="1965739"/>
              <a:ext cx="65" cy="109260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:endParaRPr sz="7100" dirty="0">
                <a:solidFill>
                  <a:srgbClr val="414141"/>
                </a:solidFill>
              </a:endParaRPr>
            </a:p>
          </p:txBody>
        </p:sp>
        <p:sp>
          <p:nvSpPr>
            <p:cNvPr id="102" name="Regression">
              <a:extLst>
                <a:ext uri="{FF2B5EF4-FFF2-40B4-BE49-F238E27FC236}">
                  <a16:creationId xmlns:a16="http://schemas.microsoft.com/office/drawing/2014/main" id="{F3CB8D11-2D43-4D27-9BA9-0ACFDC3FC21C}"/>
                </a:ext>
              </a:extLst>
            </p:cNvPr>
            <p:cNvSpPr txBox="1"/>
            <p:nvPr/>
          </p:nvSpPr>
          <p:spPr>
            <a:xfrm>
              <a:off x="4937495" y="2512544"/>
              <a:ext cx="102657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</a:defRPr>
              </a:lvl1pPr>
            </a:lstStyle>
            <a:p>
              <a:endParaRPr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9457DDB-F129-4A8D-AAFC-37D93D91C407}"/>
                </a:ext>
              </a:extLst>
            </p:cNvPr>
            <p:cNvGrpSpPr/>
            <p:nvPr/>
          </p:nvGrpSpPr>
          <p:grpSpPr>
            <a:xfrm>
              <a:off x="1804900" y="1848460"/>
              <a:ext cx="6550869" cy="1298130"/>
              <a:chOff x="1804900" y="1848460"/>
              <a:chExt cx="6550869" cy="1298130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4B3AC0D-A95B-4A85-AA64-C69898F754EF}"/>
                  </a:ext>
                </a:extLst>
              </p:cNvPr>
              <p:cNvGrpSpPr/>
              <p:nvPr/>
            </p:nvGrpSpPr>
            <p:grpSpPr>
              <a:xfrm>
                <a:off x="1804900" y="1848460"/>
                <a:ext cx="6550869" cy="1298130"/>
                <a:chOff x="1611541" y="1860037"/>
                <a:chExt cx="6303706" cy="12981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Equation">
                      <a:extLst>
                        <a:ext uri="{FF2B5EF4-FFF2-40B4-BE49-F238E27FC236}">
                          <a16:creationId xmlns:a16="http://schemas.microsoft.com/office/drawing/2014/main" id="{1EE81156-303C-4FB9-B3CB-43E0F2CC31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1541" y="1905555"/>
                      <a:ext cx="2103877" cy="1031051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400" latinLnBrk="1">
                        <a:defRPr sz="1800">
                          <a:solidFill>
                            <a:srgbClr val="000000"/>
                          </a:solidFill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ar-AE" sz="67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67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sz="67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ar-AE" sz="67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ar-AE" sz="67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67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sz="67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sz="6700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Equation">
                      <a:extLst>
                        <a:ext uri="{FF2B5EF4-FFF2-40B4-BE49-F238E27FC236}">
                          <a16:creationId xmlns:a16="http://schemas.microsoft.com/office/drawing/2014/main" id="{1EE81156-303C-4FB9-B3CB-43E0F2CC31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1541" y="1905555"/>
                      <a:ext cx="2103877" cy="103105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>
                      <a:miter lim="400000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7" name="Rounded Rectangle">
                  <a:extLst>
                    <a:ext uri="{FF2B5EF4-FFF2-40B4-BE49-F238E27FC236}">
                      <a16:creationId xmlns:a16="http://schemas.microsoft.com/office/drawing/2014/main" id="{31F5259A-6EDD-4F8F-A49B-0EE4DF0461B8}"/>
                    </a:ext>
                  </a:extLst>
                </p:cNvPr>
                <p:cNvSpPr/>
                <p:nvPr/>
              </p:nvSpPr>
              <p:spPr>
                <a:xfrm>
                  <a:off x="4735596" y="1860037"/>
                  <a:ext cx="1546106" cy="1298130"/>
                </a:xfrm>
                <a:prstGeom prst="roundRect">
                  <a:avLst>
                    <a:gd name="adj" fmla="val 15000"/>
                  </a:avLst>
                </a:prstGeom>
                <a:ln w="38100">
                  <a:solidFill>
                    <a:schemeClr val="accent2">
                      <a:hueOff val="-602737"/>
                      <a:satOff val="7170"/>
                      <a:lumOff val="14117"/>
                    </a:schemeClr>
                  </a:solidFill>
                  <a:miter lim="400000"/>
                </a:ln>
                <a:effectLst/>
              </p:spPr>
              <p:txBody>
                <a:bodyPr lIns="50800" tIns="50800" rIns="50800" bIns="50800" anchor="ctr"/>
                <a:lstStyle/>
                <a:p>
                  <a:pPr algn="ctr"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 dirty="0">
                    <a:latin typeface="Karla" pitchFamily="2" charset="0"/>
                  </a:endParaRPr>
                </a:p>
              </p:txBody>
            </p:sp>
            <p:sp>
              <p:nvSpPr>
                <p:cNvPr id="108" name="Line">
                  <a:extLst>
                    <a:ext uri="{FF2B5EF4-FFF2-40B4-BE49-F238E27FC236}">
                      <a16:creationId xmlns:a16="http://schemas.microsoft.com/office/drawing/2014/main" id="{6AD386AB-D6A9-4C8E-8386-E19C440B457E}"/>
                    </a:ext>
                  </a:extLst>
                </p:cNvPr>
                <p:cNvSpPr/>
                <p:nvPr/>
              </p:nvSpPr>
              <p:spPr>
                <a:xfrm>
                  <a:off x="3779356" y="2486440"/>
                  <a:ext cx="675796" cy="0"/>
                </a:xfrm>
                <a:prstGeom prst="line">
                  <a:avLst/>
                </a:prstGeom>
                <a:ln w="38100">
                  <a:solidFill>
                    <a:schemeClr val="accent2">
                      <a:hueOff val="-602737"/>
                      <a:satOff val="7170"/>
                      <a:lumOff val="14117"/>
                    </a:schemeClr>
                  </a:solidFill>
                  <a:miter lim="400000"/>
                  <a:tailEnd type="triangle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109" name="Line">
                  <a:extLst>
                    <a:ext uri="{FF2B5EF4-FFF2-40B4-BE49-F238E27FC236}">
                      <a16:creationId xmlns:a16="http://schemas.microsoft.com/office/drawing/2014/main" id="{A6D0AA87-C965-4424-B1D1-D9D802C9586F}"/>
                    </a:ext>
                  </a:extLst>
                </p:cNvPr>
                <p:cNvSpPr/>
                <p:nvPr/>
              </p:nvSpPr>
              <p:spPr>
                <a:xfrm>
                  <a:off x="6483203" y="2486440"/>
                  <a:ext cx="675796" cy="0"/>
                </a:xfrm>
                <a:prstGeom prst="line">
                  <a:avLst/>
                </a:prstGeom>
                <a:ln w="38100">
                  <a:solidFill>
                    <a:schemeClr val="accent2">
                      <a:hueOff val="-602737"/>
                      <a:satOff val="7170"/>
                      <a:lumOff val="14117"/>
                    </a:schemeClr>
                  </a:solidFill>
                  <a:miter lim="400000"/>
                  <a:tailEnd type="triangle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110" name="Linear">
                  <a:extLst>
                    <a:ext uri="{FF2B5EF4-FFF2-40B4-BE49-F238E27FC236}">
                      <a16:creationId xmlns:a16="http://schemas.microsoft.com/office/drawing/2014/main" id="{CD7517D0-BCFB-4A6D-B70B-E59454EF1AC0}"/>
                    </a:ext>
                  </a:extLst>
                </p:cNvPr>
                <p:cNvSpPr txBox="1"/>
                <p:nvPr/>
              </p:nvSpPr>
              <p:spPr>
                <a:xfrm>
                  <a:off x="5694871" y="2296644"/>
                  <a:ext cx="102657" cy="37959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</a:defRPr>
                  </a:lvl1pPr>
                </a:lstStyle>
                <a:p>
                  <a:pPr algn="ctr"/>
                  <a:endParaRPr dirty="0">
                    <a:latin typeface="Karla" pitchFamily="2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Equation">
                      <a:extLst>
                        <a:ext uri="{FF2B5EF4-FFF2-40B4-BE49-F238E27FC236}">
                          <a16:creationId xmlns:a16="http://schemas.microsoft.com/office/drawing/2014/main" id="{BB3A2D76-133B-42C3-A149-534222D84A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5699" y="1909279"/>
                      <a:ext cx="689548" cy="1031051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>
                          <a:solidFill>
                            <a:srgbClr val="000000"/>
                          </a:solidFill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6700" b="0" i="1" smtClean="0">
                                    <a:solidFill>
                                      <a:srgbClr val="41414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700" b="0" i="1" smtClean="0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sz="6700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1" name="Equation">
                      <a:extLst>
                        <a:ext uri="{FF2B5EF4-FFF2-40B4-BE49-F238E27FC236}">
                          <a16:creationId xmlns:a16="http://schemas.microsoft.com/office/drawing/2014/main" id="{BB3A2D76-133B-42C3-A149-534222D84A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5699" y="1909279"/>
                      <a:ext cx="689548" cy="103105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>
                      <a:miter lim="400000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7EF8E64-BFBF-43DC-B8BE-B08A6178FCF7}"/>
                  </a:ext>
                </a:extLst>
              </p:cNvPr>
              <p:cNvSpPr/>
              <p:nvPr/>
            </p:nvSpPr>
            <p:spPr>
              <a:xfrm>
                <a:off x="5001391" y="2063584"/>
                <a:ext cx="172650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  <a:latin typeface="Karla" pitchFamily="2" charset="0"/>
                  </a:rPr>
                  <a:t>Logistic </a:t>
                </a:r>
              </a:p>
              <a:p>
                <a:pPr algn="ctr"/>
                <a:r>
                  <a:rPr lang="en-US" sz="2200" dirty="0"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  <a:latin typeface="Karla" pitchFamily="2" charset="0"/>
                  </a:rPr>
                  <a:t>Regression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4E825-3F4A-4105-B11E-57E124A418C0}"/>
              </a:ext>
            </a:extLst>
          </p:cNvPr>
          <p:cNvGrpSpPr/>
          <p:nvPr/>
        </p:nvGrpSpPr>
        <p:grpSpPr>
          <a:xfrm>
            <a:off x="1488446" y="3865811"/>
            <a:ext cx="2734202" cy="2469027"/>
            <a:chOff x="1488446" y="3865811"/>
            <a:chExt cx="2734202" cy="2469027"/>
          </a:xfrm>
        </p:grpSpPr>
        <p:grpSp>
          <p:nvGrpSpPr>
            <p:cNvPr id="11" name="Group"/>
            <p:cNvGrpSpPr/>
            <p:nvPr/>
          </p:nvGrpSpPr>
          <p:grpSpPr>
            <a:xfrm>
              <a:off x="2354083" y="4276315"/>
              <a:ext cx="1565278" cy="1391075"/>
              <a:chOff x="394615" y="350861"/>
              <a:chExt cx="1565276" cy="1391074"/>
            </a:xfrm>
          </p:grpSpPr>
          <p:sp>
            <p:nvSpPr>
              <p:cNvPr id="12" name="Circle"/>
              <p:cNvSpPr/>
              <p:nvPr/>
            </p:nvSpPr>
            <p:spPr>
              <a:xfrm>
                <a:off x="902615" y="13541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Circle"/>
              <p:cNvSpPr/>
              <p:nvPr/>
            </p:nvSpPr>
            <p:spPr>
              <a:xfrm>
                <a:off x="1042315" y="11636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Circle"/>
              <p:cNvSpPr/>
              <p:nvPr/>
            </p:nvSpPr>
            <p:spPr>
              <a:xfrm>
                <a:off x="729016" y="11231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Circle"/>
              <p:cNvSpPr/>
              <p:nvPr/>
            </p:nvSpPr>
            <p:spPr>
              <a:xfrm>
                <a:off x="977672" y="1025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" name="Circle"/>
              <p:cNvSpPr/>
              <p:nvPr/>
            </p:nvSpPr>
            <p:spPr>
              <a:xfrm>
                <a:off x="729016" y="10088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Circle"/>
              <p:cNvSpPr/>
              <p:nvPr/>
            </p:nvSpPr>
            <p:spPr>
              <a:xfrm>
                <a:off x="856016" y="10596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Circle"/>
              <p:cNvSpPr/>
              <p:nvPr/>
            </p:nvSpPr>
            <p:spPr>
              <a:xfrm>
                <a:off x="902615" y="12144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Circle"/>
              <p:cNvSpPr/>
              <p:nvPr/>
            </p:nvSpPr>
            <p:spPr>
              <a:xfrm>
                <a:off x="745982" y="12864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Circle"/>
              <p:cNvSpPr/>
              <p:nvPr/>
            </p:nvSpPr>
            <p:spPr>
              <a:xfrm>
                <a:off x="859138" y="8818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Circle"/>
              <p:cNvSpPr/>
              <p:nvPr/>
            </p:nvSpPr>
            <p:spPr>
              <a:xfrm>
                <a:off x="1105815" y="128219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Circle"/>
              <p:cNvSpPr/>
              <p:nvPr/>
            </p:nvSpPr>
            <p:spPr>
              <a:xfrm>
                <a:off x="1282472" y="11019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Circle"/>
              <p:cNvSpPr/>
              <p:nvPr/>
            </p:nvSpPr>
            <p:spPr>
              <a:xfrm>
                <a:off x="1282472" y="1279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Circle"/>
              <p:cNvSpPr/>
              <p:nvPr/>
            </p:nvSpPr>
            <p:spPr>
              <a:xfrm>
                <a:off x="1110016" y="8691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Circle"/>
              <p:cNvSpPr/>
              <p:nvPr/>
            </p:nvSpPr>
            <p:spPr>
              <a:xfrm>
                <a:off x="1358672" y="771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Circle"/>
              <p:cNvSpPr/>
              <p:nvPr/>
            </p:nvSpPr>
            <p:spPr>
              <a:xfrm>
                <a:off x="1110016" y="7548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Circle"/>
              <p:cNvSpPr/>
              <p:nvPr/>
            </p:nvSpPr>
            <p:spPr>
              <a:xfrm>
                <a:off x="1237016" y="8056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Circle"/>
              <p:cNvSpPr/>
              <p:nvPr/>
            </p:nvSpPr>
            <p:spPr>
              <a:xfrm>
                <a:off x="1282472" y="9622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Circle"/>
              <p:cNvSpPr/>
              <p:nvPr/>
            </p:nvSpPr>
            <p:spPr>
              <a:xfrm>
                <a:off x="1125838" y="10342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Circle"/>
              <p:cNvSpPr/>
              <p:nvPr/>
            </p:nvSpPr>
            <p:spPr>
              <a:xfrm>
                <a:off x="986138" y="7548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Circle"/>
              <p:cNvSpPr/>
              <p:nvPr/>
            </p:nvSpPr>
            <p:spPr>
              <a:xfrm>
                <a:off x="1105815" y="140919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Circle"/>
              <p:cNvSpPr/>
              <p:nvPr/>
            </p:nvSpPr>
            <p:spPr>
              <a:xfrm>
                <a:off x="1409472" y="1406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Circle"/>
              <p:cNvSpPr/>
              <p:nvPr/>
            </p:nvSpPr>
            <p:spPr>
              <a:xfrm>
                <a:off x="1485672" y="898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Circle"/>
              <p:cNvSpPr/>
              <p:nvPr/>
            </p:nvSpPr>
            <p:spPr>
              <a:xfrm>
                <a:off x="1409472" y="10892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Circle"/>
              <p:cNvSpPr/>
              <p:nvPr/>
            </p:nvSpPr>
            <p:spPr>
              <a:xfrm>
                <a:off x="1481438" y="11993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Circle"/>
              <p:cNvSpPr/>
              <p:nvPr/>
            </p:nvSpPr>
            <p:spPr>
              <a:xfrm>
                <a:off x="1664615" y="1481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" name="Circle"/>
              <p:cNvSpPr/>
              <p:nvPr/>
            </p:nvSpPr>
            <p:spPr>
              <a:xfrm>
                <a:off x="1804315" y="1290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8" name="Circle"/>
              <p:cNvSpPr/>
              <p:nvPr/>
            </p:nvSpPr>
            <p:spPr>
              <a:xfrm>
                <a:off x="1740815" y="1150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9" name="Circle"/>
              <p:cNvSpPr/>
              <p:nvPr/>
            </p:nvSpPr>
            <p:spPr>
              <a:xfrm>
                <a:off x="1619160" y="1184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" name="Circle"/>
              <p:cNvSpPr/>
              <p:nvPr/>
            </p:nvSpPr>
            <p:spPr>
              <a:xfrm>
                <a:off x="1664615" y="1341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" name="Circle"/>
              <p:cNvSpPr/>
              <p:nvPr/>
            </p:nvSpPr>
            <p:spPr>
              <a:xfrm>
                <a:off x="1507982" y="1413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" name="Circle"/>
              <p:cNvSpPr/>
              <p:nvPr/>
            </p:nvSpPr>
            <p:spPr>
              <a:xfrm>
                <a:off x="1622282" y="1007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" name="Circle"/>
              <p:cNvSpPr/>
              <p:nvPr/>
            </p:nvSpPr>
            <p:spPr>
              <a:xfrm>
                <a:off x="1867815" y="1409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Circle"/>
              <p:cNvSpPr/>
              <p:nvPr/>
            </p:nvSpPr>
            <p:spPr>
              <a:xfrm>
                <a:off x="394615" y="1100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Circle"/>
              <p:cNvSpPr/>
              <p:nvPr/>
            </p:nvSpPr>
            <p:spPr>
              <a:xfrm>
                <a:off x="394615" y="1277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6" name="Circle"/>
              <p:cNvSpPr/>
              <p:nvPr/>
            </p:nvSpPr>
            <p:spPr>
              <a:xfrm>
                <a:off x="1873160" y="994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Circle"/>
              <p:cNvSpPr/>
              <p:nvPr/>
            </p:nvSpPr>
            <p:spPr>
              <a:xfrm>
                <a:off x="470815" y="769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" name="Circle"/>
              <p:cNvSpPr/>
              <p:nvPr/>
            </p:nvSpPr>
            <p:spPr>
              <a:xfrm>
                <a:off x="1740815" y="1565828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" name="Circle"/>
              <p:cNvSpPr/>
              <p:nvPr/>
            </p:nvSpPr>
            <p:spPr>
              <a:xfrm>
                <a:off x="730160" y="803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0" name="Circle"/>
              <p:cNvSpPr/>
              <p:nvPr/>
            </p:nvSpPr>
            <p:spPr>
              <a:xfrm>
                <a:off x="394615" y="960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" name="Circle"/>
              <p:cNvSpPr/>
              <p:nvPr/>
            </p:nvSpPr>
            <p:spPr>
              <a:xfrm>
                <a:off x="1888982" y="1159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2" name="Circle"/>
              <p:cNvSpPr/>
              <p:nvPr/>
            </p:nvSpPr>
            <p:spPr>
              <a:xfrm>
                <a:off x="1749282" y="880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3" name="Circle"/>
              <p:cNvSpPr/>
              <p:nvPr/>
            </p:nvSpPr>
            <p:spPr>
              <a:xfrm>
                <a:off x="724815" y="1409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" name="Circle"/>
              <p:cNvSpPr/>
              <p:nvPr/>
            </p:nvSpPr>
            <p:spPr>
              <a:xfrm>
                <a:off x="521615" y="1404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5" name="Circle"/>
              <p:cNvSpPr/>
              <p:nvPr/>
            </p:nvSpPr>
            <p:spPr>
              <a:xfrm>
                <a:off x="597815" y="896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6" name="Circle"/>
              <p:cNvSpPr/>
              <p:nvPr/>
            </p:nvSpPr>
            <p:spPr>
              <a:xfrm>
                <a:off x="521615" y="1087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" name="Circle"/>
              <p:cNvSpPr/>
              <p:nvPr/>
            </p:nvSpPr>
            <p:spPr>
              <a:xfrm>
                <a:off x="593582" y="11975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" name="Circle"/>
              <p:cNvSpPr/>
              <p:nvPr/>
            </p:nvSpPr>
            <p:spPr>
              <a:xfrm>
                <a:off x="1524915" y="1544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" name="Circle"/>
              <p:cNvSpPr/>
              <p:nvPr/>
            </p:nvSpPr>
            <p:spPr>
              <a:xfrm>
                <a:off x="1042315" y="1544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0" name="Circle"/>
              <p:cNvSpPr/>
              <p:nvPr/>
            </p:nvSpPr>
            <p:spPr>
              <a:xfrm>
                <a:off x="813715" y="1658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1" name="Circle"/>
              <p:cNvSpPr/>
              <p:nvPr/>
            </p:nvSpPr>
            <p:spPr>
              <a:xfrm>
                <a:off x="902615" y="1595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" name="Circle"/>
              <p:cNvSpPr/>
              <p:nvPr/>
            </p:nvSpPr>
            <p:spPr>
              <a:xfrm>
                <a:off x="1105815" y="1663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3" name="Circle"/>
              <p:cNvSpPr/>
              <p:nvPr/>
            </p:nvSpPr>
            <p:spPr>
              <a:xfrm>
                <a:off x="1365160" y="1629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" name="Circle"/>
              <p:cNvSpPr/>
              <p:nvPr/>
            </p:nvSpPr>
            <p:spPr>
              <a:xfrm>
                <a:off x="1253982" y="1540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" name="Circle"/>
              <p:cNvSpPr/>
              <p:nvPr/>
            </p:nvSpPr>
            <p:spPr>
              <a:xfrm>
                <a:off x="669782" y="15277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" name="Circle"/>
              <p:cNvSpPr/>
              <p:nvPr/>
            </p:nvSpPr>
            <p:spPr>
              <a:xfrm>
                <a:off x="977672" y="915675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" name="Circle"/>
              <p:cNvSpPr/>
              <p:nvPr/>
            </p:nvSpPr>
            <p:spPr>
              <a:xfrm>
                <a:off x="1282472" y="14194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" name="Circle"/>
              <p:cNvSpPr/>
              <p:nvPr/>
            </p:nvSpPr>
            <p:spPr>
              <a:xfrm>
                <a:off x="1664615" y="731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" name="Circle"/>
              <p:cNvSpPr/>
              <p:nvPr/>
            </p:nvSpPr>
            <p:spPr>
              <a:xfrm>
                <a:off x="1546082" y="7911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" name="Circle"/>
              <p:cNvSpPr/>
              <p:nvPr/>
            </p:nvSpPr>
            <p:spPr>
              <a:xfrm>
                <a:off x="1486815" y="609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" name="Circle"/>
              <p:cNvSpPr/>
              <p:nvPr/>
            </p:nvSpPr>
            <p:spPr>
              <a:xfrm>
                <a:off x="1232815" y="355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2" name="Circle"/>
              <p:cNvSpPr/>
              <p:nvPr/>
            </p:nvSpPr>
            <p:spPr>
              <a:xfrm>
                <a:off x="902615" y="350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3" name="Circle"/>
              <p:cNvSpPr/>
              <p:nvPr/>
            </p:nvSpPr>
            <p:spPr>
              <a:xfrm>
                <a:off x="1524915" y="490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" name="Circle"/>
              <p:cNvSpPr/>
              <p:nvPr/>
            </p:nvSpPr>
            <p:spPr>
              <a:xfrm>
                <a:off x="1042315" y="490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5" name="Circle"/>
              <p:cNvSpPr/>
              <p:nvPr/>
            </p:nvSpPr>
            <p:spPr>
              <a:xfrm>
                <a:off x="813715" y="655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" name="Circle"/>
              <p:cNvSpPr/>
              <p:nvPr/>
            </p:nvSpPr>
            <p:spPr>
              <a:xfrm>
                <a:off x="902615" y="592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" name="Circle"/>
              <p:cNvSpPr/>
              <p:nvPr/>
            </p:nvSpPr>
            <p:spPr>
              <a:xfrm>
                <a:off x="1105815" y="6598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" name="Circle"/>
              <p:cNvSpPr/>
              <p:nvPr/>
            </p:nvSpPr>
            <p:spPr>
              <a:xfrm>
                <a:off x="1365160" y="626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" name="Circle"/>
              <p:cNvSpPr/>
              <p:nvPr/>
            </p:nvSpPr>
            <p:spPr>
              <a:xfrm>
                <a:off x="1253982" y="486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0" name="Circle"/>
              <p:cNvSpPr/>
              <p:nvPr/>
            </p:nvSpPr>
            <p:spPr>
              <a:xfrm>
                <a:off x="669782" y="6006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" name="Circle"/>
              <p:cNvSpPr/>
              <p:nvPr/>
            </p:nvSpPr>
            <p:spPr>
              <a:xfrm>
                <a:off x="1740815" y="609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" name="Circle"/>
              <p:cNvSpPr/>
              <p:nvPr/>
            </p:nvSpPr>
            <p:spPr>
              <a:xfrm>
                <a:off x="1740815" y="482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" name="Circle"/>
              <p:cNvSpPr/>
              <p:nvPr/>
            </p:nvSpPr>
            <p:spPr>
              <a:xfrm>
                <a:off x="1029615" y="350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" name="Circle"/>
              <p:cNvSpPr/>
              <p:nvPr/>
            </p:nvSpPr>
            <p:spPr>
              <a:xfrm>
                <a:off x="508915" y="617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" name="Circle"/>
              <p:cNvSpPr/>
              <p:nvPr/>
            </p:nvSpPr>
            <p:spPr>
              <a:xfrm>
                <a:off x="1169315" y="363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6" name="Circle"/>
              <p:cNvSpPr/>
              <p:nvPr/>
            </p:nvSpPr>
            <p:spPr>
              <a:xfrm>
                <a:off x="1380982" y="359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7" name="Circle"/>
              <p:cNvSpPr/>
              <p:nvPr/>
            </p:nvSpPr>
            <p:spPr>
              <a:xfrm>
                <a:off x="796782" y="4736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0BABAED-A166-446E-A522-4F46925EFA25}"/>
                </a:ext>
              </a:extLst>
            </p:cNvPr>
            <p:cNvGrpSpPr/>
            <p:nvPr/>
          </p:nvGrpSpPr>
          <p:grpSpPr>
            <a:xfrm>
              <a:off x="1488446" y="3865811"/>
              <a:ext cx="2734202" cy="2469027"/>
              <a:chOff x="1313930" y="4182842"/>
              <a:chExt cx="2734202" cy="2469027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2FAB8A8-F178-48D4-8CFF-6C56E46258BE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61DA225-A09D-4450-8859-6A16119F37CE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B36B8C2-F868-4CCB-9118-3B966B133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Equation">
                    <a:extLst>
                      <a:ext uri="{FF2B5EF4-FFF2-40B4-BE49-F238E27FC236}">
                        <a16:creationId xmlns:a16="http://schemas.microsoft.com/office/drawing/2014/main" id="{D92D4DB9-56DA-45FA-AA14-AD5C9163836B}"/>
                      </a:ext>
                    </a:extLst>
                  </p:cNvPr>
                  <p:cNvSpPr txBox="1"/>
                  <p:nvPr/>
                </p:nvSpPr>
                <p:spPr>
                  <a:xfrm>
                    <a:off x="1313930" y="4182842"/>
                    <a:ext cx="559705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Equation">
                    <a:extLst>
                      <a:ext uri="{FF2B5EF4-FFF2-40B4-BE49-F238E27FC236}">
                        <a16:creationId xmlns:a16="http://schemas.microsoft.com/office/drawing/2014/main" id="{D92D4DB9-56DA-45FA-AA14-AD5C916383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3930" y="4182842"/>
                    <a:ext cx="559705" cy="55399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Equation">
                    <a:extLst>
                      <a:ext uri="{FF2B5EF4-FFF2-40B4-BE49-F238E27FC236}">
                        <a16:creationId xmlns:a16="http://schemas.microsoft.com/office/drawing/2014/main" id="{789927FE-D0B0-440A-A3B6-EA7C6371615F}"/>
                      </a:ext>
                    </a:extLst>
                  </p:cNvPr>
                  <p:cNvSpPr txBox="1"/>
                  <p:nvPr/>
                </p:nvSpPr>
                <p:spPr>
                  <a:xfrm>
                    <a:off x="3499136" y="6097871"/>
                    <a:ext cx="548996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Equation">
                    <a:extLst>
                      <a:ext uri="{FF2B5EF4-FFF2-40B4-BE49-F238E27FC236}">
                        <a16:creationId xmlns:a16="http://schemas.microsoft.com/office/drawing/2014/main" id="{789927FE-D0B0-440A-A3B6-EA7C63716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9136" y="6097871"/>
                    <a:ext cx="548996" cy="553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D3B3FA3-D924-470A-9584-FEADF87433A4}"/>
              </a:ext>
            </a:extLst>
          </p:cNvPr>
          <p:cNvSpPr/>
          <p:nvPr/>
        </p:nvSpPr>
        <p:spPr>
          <a:xfrm>
            <a:off x="8027163" y="4561366"/>
            <a:ext cx="968586" cy="906592"/>
          </a:xfrm>
          <a:custGeom>
            <a:avLst/>
            <a:gdLst>
              <a:gd name="connsiteX0" fmla="*/ 418 w 968588"/>
              <a:gd name="connsiteY0" fmla="*/ 350874 h 906592"/>
              <a:gd name="connsiteX1" fmla="*/ 42949 w 968588"/>
              <a:gd name="connsiteY1" fmla="*/ 297711 h 906592"/>
              <a:gd name="connsiteX2" fmla="*/ 74846 w 968588"/>
              <a:gd name="connsiteY2" fmla="*/ 265814 h 906592"/>
              <a:gd name="connsiteX3" fmla="*/ 85479 w 968588"/>
              <a:gd name="connsiteY3" fmla="*/ 233916 h 906592"/>
              <a:gd name="connsiteX4" fmla="*/ 149274 w 968588"/>
              <a:gd name="connsiteY4" fmla="*/ 191386 h 906592"/>
              <a:gd name="connsiteX5" fmla="*/ 244967 w 968588"/>
              <a:gd name="connsiteY5" fmla="*/ 106325 h 906592"/>
              <a:gd name="connsiteX6" fmla="*/ 308763 w 968588"/>
              <a:gd name="connsiteY6" fmla="*/ 63795 h 906592"/>
              <a:gd name="connsiteX7" fmla="*/ 330028 w 968588"/>
              <a:gd name="connsiteY7" fmla="*/ 31897 h 906592"/>
              <a:gd name="connsiteX8" fmla="*/ 361925 w 968588"/>
              <a:gd name="connsiteY8" fmla="*/ 0 h 906592"/>
              <a:gd name="connsiteX9" fmla="*/ 755330 w 968588"/>
              <a:gd name="connsiteY9" fmla="*/ 31897 h 906592"/>
              <a:gd name="connsiteX10" fmla="*/ 776595 w 968588"/>
              <a:gd name="connsiteY10" fmla="*/ 63795 h 906592"/>
              <a:gd name="connsiteX11" fmla="*/ 808493 w 968588"/>
              <a:gd name="connsiteY11" fmla="*/ 138223 h 906592"/>
              <a:gd name="connsiteX12" fmla="*/ 851023 w 968588"/>
              <a:gd name="connsiteY12" fmla="*/ 148855 h 906592"/>
              <a:gd name="connsiteX13" fmla="*/ 882921 w 968588"/>
              <a:gd name="connsiteY13" fmla="*/ 170121 h 906592"/>
              <a:gd name="connsiteX14" fmla="*/ 946716 w 968588"/>
              <a:gd name="connsiteY14" fmla="*/ 191386 h 906592"/>
              <a:gd name="connsiteX15" fmla="*/ 967981 w 968588"/>
              <a:gd name="connsiteY15" fmla="*/ 233916 h 906592"/>
              <a:gd name="connsiteX16" fmla="*/ 957349 w 968588"/>
              <a:gd name="connsiteY16" fmla="*/ 329609 h 906592"/>
              <a:gd name="connsiteX17" fmla="*/ 936084 w 968588"/>
              <a:gd name="connsiteY17" fmla="*/ 361507 h 906592"/>
              <a:gd name="connsiteX18" fmla="*/ 925451 w 968588"/>
              <a:gd name="connsiteY18" fmla="*/ 393404 h 906592"/>
              <a:gd name="connsiteX19" fmla="*/ 914818 w 968588"/>
              <a:gd name="connsiteY19" fmla="*/ 776176 h 906592"/>
              <a:gd name="connsiteX20" fmla="*/ 893553 w 968588"/>
              <a:gd name="connsiteY20" fmla="*/ 797442 h 906592"/>
              <a:gd name="connsiteX21" fmla="*/ 882921 w 968588"/>
              <a:gd name="connsiteY21" fmla="*/ 829339 h 906592"/>
              <a:gd name="connsiteX22" fmla="*/ 702167 w 968588"/>
              <a:gd name="connsiteY22" fmla="*/ 861237 h 906592"/>
              <a:gd name="connsiteX23" fmla="*/ 680902 w 968588"/>
              <a:gd name="connsiteY23" fmla="*/ 893135 h 906592"/>
              <a:gd name="connsiteX24" fmla="*/ 276865 w 968588"/>
              <a:gd name="connsiteY24" fmla="*/ 871869 h 906592"/>
              <a:gd name="connsiteX25" fmla="*/ 266232 w 968588"/>
              <a:gd name="connsiteY25" fmla="*/ 839972 h 906592"/>
              <a:gd name="connsiteX26" fmla="*/ 191804 w 968588"/>
              <a:gd name="connsiteY26" fmla="*/ 818707 h 906592"/>
              <a:gd name="connsiteX27" fmla="*/ 170539 w 968588"/>
              <a:gd name="connsiteY27" fmla="*/ 786809 h 906592"/>
              <a:gd name="connsiteX28" fmla="*/ 138642 w 968588"/>
              <a:gd name="connsiteY28" fmla="*/ 776176 h 906592"/>
              <a:gd name="connsiteX29" fmla="*/ 106744 w 968588"/>
              <a:gd name="connsiteY29" fmla="*/ 754911 h 906592"/>
              <a:gd name="connsiteX30" fmla="*/ 64214 w 968588"/>
              <a:gd name="connsiteY30" fmla="*/ 691116 h 906592"/>
              <a:gd name="connsiteX31" fmla="*/ 42949 w 968588"/>
              <a:gd name="connsiteY31" fmla="*/ 606055 h 906592"/>
              <a:gd name="connsiteX32" fmla="*/ 21684 w 968588"/>
              <a:gd name="connsiteY32" fmla="*/ 520995 h 906592"/>
              <a:gd name="connsiteX33" fmla="*/ 418 w 968588"/>
              <a:gd name="connsiteY33" fmla="*/ 350874 h 9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8588" h="906592">
                <a:moveTo>
                  <a:pt x="418" y="350874"/>
                </a:moveTo>
                <a:cubicBezTo>
                  <a:pt x="3962" y="313660"/>
                  <a:pt x="28005" y="314790"/>
                  <a:pt x="42949" y="297711"/>
                </a:cubicBezTo>
                <a:cubicBezTo>
                  <a:pt x="52851" y="286395"/>
                  <a:pt x="66505" y="278325"/>
                  <a:pt x="74846" y="265814"/>
                </a:cubicBezTo>
                <a:cubicBezTo>
                  <a:pt x="81063" y="256489"/>
                  <a:pt x="77554" y="241841"/>
                  <a:pt x="85479" y="233916"/>
                </a:cubicBezTo>
                <a:cubicBezTo>
                  <a:pt x="103551" y="215844"/>
                  <a:pt x="131202" y="209458"/>
                  <a:pt x="149274" y="191386"/>
                </a:cubicBezTo>
                <a:cubicBezTo>
                  <a:pt x="222106" y="118554"/>
                  <a:pt x="188047" y="144272"/>
                  <a:pt x="244967" y="106325"/>
                </a:cubicBezTo>
                <a:cubicBezTo>
                  <a:pt x="298355" y="26245"/>
                  <a:pt x="226370" y="118724"/>
                  <a:pt x="308763" y="63795"/>
                </a:cubicBezTo>
                <a:cubicBezTo>
                  <a:pt x="319396" y="56707"/>
                  <a:pt x="321847" y="41714"/>
                  <a:pt x="330028" y="31897"/>
                </a:cubicBezTo>
                <a:cubicBezTo>
                  <a:pt x="339654" y="20346"/>
                  <a:pt x="351293" y="10632"/>
                  <a:pt x="361925" y="0"/>
                </a:cubicBezTo>
                <a:cubicBezTo>
                  <a:pt x="434527" y="3630"/>
                  <a:pt x="675596" y="10914"/>
                  <a:pt x="755330" y="31897"/>
                </a:cubicBezTo>
                <a:cubicBezTo>
                  <a:pt x="767688" y="35149"/>
                  <a:pt x="769507" y="53162"/>
                  <a:pt x="776595" y="63795"/>
                </a:cubicBezTo>
                <a:cubicBezTo>
                  <a:pt x="781930" y="85135"/>
                  <a:pt x="786466" y="123538"/>
                  <a:pt x="808493" y="138223"/>
                </a:cubicBezTo>
                <a:cubicBezTo>
                  <a:pt x="820652" y="146329"/>
                  <a:pt x="836846" y="145311"/>
                  <a:pt x="851023" y="148855"/>
                </a:cubicBezTo>
                <a:cubicBezTo>
                  <a:pt x="861656" y="155944"/>
                  <a:pt x="871243" y="164931"/>
                  <a:pt x="882921" y="170121"/>
                </a:cubicBezTo>
                <a:cubicBezTo>
                  <a:pt x="903404" y="179225"/>
                  <a:pt x="946716" y="191386"/>
                  <a:pt x="946716" y="191386"/>
                </a:cubicBezTo>
                <a:cubicBezTo>
                  <a:pt x="953804" y="205563"/>
                  <a:pt x="966765" y="218113"/>
                  <a:pt x="967981" y="233916"/>
                </a:cubicBezTo>
                <a:cubicBezTo>
                  <a:pt x="970443" y="265915"/>
                  <a:pt x="965133" y="298473"/>
                  <a:pt x="957349" y="329609"/>
                </a:cubicBezTo>
                <a:cubicBezTo>
                  <a:pt x="954250" y="342006"/>
                  <a:pt x="941799" y="350077"/>
                  <a:pt x="936084" y="361507"/>
                </a:cubicBezTo>
                <a:cubicBezTo>
                  <a:pt x="931072" y="371531"/>
                  <a:pt x="928995" y="382772"/>
                  <a:pt x="925451" y="393404"/>
                </a:cubicBezTo>
                <a:cubicBezTo>
                  <a:pt x="921907" y="520995"/>
                  <a:pt x="924864" y="648932"/>
                  <a:pt x="914818" y="776176"/>
                </a:cubicBezTo>
                <a:cubicBezTo>
                  <a:pt x="914029" y="786170"/>
                  <a:pt x="898711" y="788846"/>
                  <a:pt x="893553" y="797442"/>
                </a:cubicBezTo>
                <a:cubicBezTo>
                  <a:pt x="887787" y="807052"/>
                  <a:pt x="893553" y="825795"/>
                  <a:pt x="882921" y="829339"/>
                </a:cubicBezTo>
                <a:cubicBezTo>
                  <a:pt x="824878" y="848686"/>
                  <a:pt x="702167" y="861237"/>
                  <a:pt x="702167" y="861237"/>
                </a:cubicBezTo>
                <a:cubicBezTo>
                  <a:pt x="695079" y="871870"/>
                  <a:pt x="693662" y="892445"/>
                  <a:pt x="680902" y="893135"/>
                </a:cubicBezTo>
                <a:cubicBezTo>
                  <a:pt x="379321" y="909437"/>
                  <a:pt x="419107" y="919284"/>
                  <a:pt x="276865" y="871869"/>
                </a:cubicBezTo>
                <a:cubicBezTo>
                  <a:pt x="273321" y="861237"/>
                  <a:pt x="274157" y="847897"/>
                  <a:pt x="266232" y="839972"/>
                </a:cubicBezTo>
                <a:cubicBezTo>
                  <a:pt x="261145" y="834885"/>
                  <a:pt x="192175" y="818800"/>
                  <a:pt x="191804" y="818707"/>
                </a:cubicBezTo>
                <a:cubicBezTo>
                  <a:pt x="184716" y="808074"/>
                  <a:pt x="180517" y="794792"/>
                  <a:pt x="170539" y="786809"/>
                </a:cubicBezTo>
                <a:cubicBezTo>
                  <a:pt x="161787" y="779808"/>
                  <a:pt x="148666" y="781188"/>
                  <a:pt x="138642" y="776176"/>
                </a:cubicBezTo>
                <a:cubicBezTo>
                  <a:pt x="127212" y="770461"/>
                  <a:pt x="117377" y="761999"/>
                  <a:pt x="106744" y="754911"/>
                </a:cubicBezTo>
                <a:cubicBezTo>
                  <a:pt x="92567" y="733646"/>
                  <a:pt x="72296" y="715362"/>
                  <a:pt x="64214" y="691116"/>
                </a:cubicBezTo>
                <a:cubicBezTo>
                  <a:pt x="43887" y="630137"/>
                  <a:pt x="62195" y="689456"/>
                  <a:pt x="42949" y="606055"/>
                </a:cubicBezTo>
                <a:cubicBezTo>
                  <a:pt x="36377" y="577577"/>
                  <a:pt x="24015" y="550128"/>
                  <a:pt x="21684" y="520995"/>
                </a:cubicBezTo>
                <a:cubicBezTo>
                  <a:pt x="16879" y="460936"/>
                  <a:pt x="-3126" y="388088"/>
                  <a:pt x="418" y="350874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Content Placeholder 2">
            <a:extLst>
              <a:ext uri="{FF2B5EF4-FFF2-40B4-BE49-F238E27FC236}">
                <a16:creationId xmlns:a16="http://schemas.microsoft.com/office/drawing/2014/main" id="{BE180CD5-F04A-4E14-8A20-EBA57658ADF8}"/>
              </a:ext>
            </a:extLst>
          </p:cNvPr>
          <p:cNvSpPr txBox="1">
            <a:spLocks/>
          </p:cNvSpPr>
          <p:nvPr/>
        </p:nvSpPr>
        <p:spPr>
          <a:xfrm>
            <a:off x="7680728" y="3366074"/>
            <a:ext cx="1958941" cy="53154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2000" dirty="0">
                <a:solidFill>
                  <a:schemeClr val="tx1"/>
                </a:solidFill>
                <a:latin typeface="Karla" pitchFamily="2" charset="0"/>
                <a:cs typeface="+mn-cs"/>
              </a:rPr>
              <a:t>Do your best !</a:t>
            </a:r>
          </a:p>
        </p:txBody>
      </p:sp>
      <p:sp>
        <p:nvSpPr>
          <p:cNvPr id="317" name="Polynomial">
            <a:extLst>
              <a:ext uri="{FF2B5EF4-FFF2-40B4-BE49-F238E27FC236}">
                <a16:creationId xmlns:a16="http://schemas.microsoft.com/office/drawing/2014/main" id="{B72A35A3-672D-440C-930F-F796874D6C34}"/>
              </a:ext>
            </a:extLst>
          </p:cNvPr>
          <p:cNvSpPr txBox="1"/>
          <p:nvPr/>
        </p:nvSpPr>
        <p:spPr>
          <a:xfrm>
            <a:off x="1937764" y="3339425"/>
            <a:ext cx="325987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000" dirty="0">
                <a:latin typeface="Karla" pitchFamily="2" charset="0"/>
              </a:rPr>
              <a:t>Fit polynomial function</a:t>
            </a:r>
            <a:r>
              <a:rPr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265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CE951543-6576-434B-811B-B944CCF26C66}"/>
              </a:ext>
            </a:extLst>
          </p:cNvPr>
          <p:cNvGrpSpPr/>
          <p:nvPr/>
        </p:nvGrpSpPr>
        <p:grpSpPr>
          <a:xfrm>
            <a:off x="1214178" y="3706521"/>
            <a:ext cx="2734202" cy="2469027"/>
            <a:chOff x="1488446" y="3865811"/>
            <a:chExt cx="2734202" cy="2469027"/>
          </a:xfrm>
        </p:grpSpPr>
        <p:grpSp>
          <p:nvGrpSpPr>
            <p:cNvPr id="65" name="Group">
              <a:extLst>
                <a:ext uri="{FF2B5EF4-FFF2-40B4-BE49-F238E27FC236}">
                  <a16:creationId xmlns:a16="http://schemas.microsoft.com/office/drawing/2014/main" id="{82D673EF-2CCB-4101-BB9C-E1CF4F4AAF0C}"/>
                </a:ext>
              </a:extLst>
            </p:cNvPr>
            <p:cNvGrpSpPr/>
            <p:nvPr/>
          </p:nvGrpSpPr>
          <p:grpSpPr>
            <a:xfrm>
              <a:off x="2354083" y="4276315"/>
              <a:ext cx="1565278" cy="1391075"/>
              <a:chOff x="394615" y="350861"/>
              <a:chExt cx="1565276" cy="1391074"/>
            </a:xfrm>
          </p:grpSpPr>
          <p:sp>
            <p:nvSpPr>
              <p:cNvPr id="72" name="Circle">
                <a:extLst>
                  <a:ext uri="{FF2B5EF4-FFF2-40B4-BE49-F238E27FC236}">
                    <a16:creationId xmlns:a16="http://schemas.microsoft.com/office/drawing/2014/main" id="{0802AA55-1923-41BF-BE53-4D8E00DE895D}"/>
                  </a:ext>
                </a:extLst>
              </p:cNvPr>
              <p:cNvSpPr/>
              <p:nvPr/>
            </p:nvSpPr>
            <p:spPr>
              <a:xfrm>
                <a:off x="902615" y="13541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3" name="Circle">
                <a:extLst>
                  <a:ext uri="{FF2B5EF4-FFF2-40B4-BE49-F238E27FC236}">
                    <a16:creationId xmlns:a16="http://schemas.microsoft.com/office/drawing/2014/main" id="{E841F3C2-AE77-4C01-A734-E9E2A392611E}"/>
                  </a:ext>
                </a:extLst>
              </p:cNvPr>
              <p:cNvSpPr/>
              <p:nvPr/>
            </p:nvSpPr>
            <p:spPr>
              <a:xfrm>
                <a:off x="1042315" y="11636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" name="Circle">
                <a:extLst>
                  <a:ext uri="{FF2B5EF4-FFF2-40B4-BE49-F238E27FC236}">
                    <a16:creationId xmlns:a16="http://schemas.microsoft.com/office/drawing/2014/main" id="{9DA2F11E-BB4C-463D-9E4B-5BF9D7542E66}"/>
                  </a:ext>
                </a:extLst>
              </p:cNvPr>
              <p:cNvSpPr/>
              <p:nvPr/>
            </p:nvSpPr>
            <p:spPr>
              <a:xfrm>
                <a:off x="729016" y="11231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5" name="Circle">
                <a:extLst>
                  <a:ext uri="{FF2B5EF4-FFF2-40B4-BE49-F238E27FC236}">
                    <a16:creationId xmlns:a16="http://schemas.microsoft.com/office/drawing/2014/main" id="{40C9259A-6A9F-47E3-B5A8-E0D6036D31DD}"/>
                  </a:ext>
                </a:extLst>
              </p:cNvPr>
              <p:cNvSpPr/>
              <p:nvPr/>
            </p:nvSpPr>
            <p:spPr>
              <a:xfrm>
                <a:off x="977672" y="1025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" name="Circle">
                <a:extLst>
                  <a:ext uri="{FF2B5EF4-FFF2-40B4-BE49-F238E27FC236}">
                    <a16:creationId xmlns:a16="http://schemas.microsoft.com/office/drawing/2014/main" id="{F37DE222-9696-4EF1-80A1-A7CCED9ECA88}"/>
                  </a:ext>
                </a:extLst>
              </p:cNvPr>
              <p:cNvSpPr/>
              <p:nvPr/>
            </p:nvSpPr>
            <p:spPr>
              <a:xfrm>
                <a:off x="729016" y="10088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" name="Circle">
                <a:extLst>
                  <a:ext uri="{FF2B5EF4-FFF2-40B4-BE49-F238E27FC236}">
                    <a16:creationId xmlns:a16="http://schemas.microsoft.com/office/drawing/2014/main" id="{D7E8B1C5-E359-4F5A-8A9A-8707C0B794BC}"/>
                  </a:ext>
                </a:extLst>
              </p:cNvPr>
              <p:cNvSpPr/>
              <p:nvPr/>
            </p:nvSpPr>
            <p:spPr>
              <a:xfrm>
                <a:off x="856016" y="10596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" name="Circle">
                <a:extLst>
                  <a:ext uri="{FF2B5EF4-FFF2-40B4-BE49-F238E27FC236}">
                    <a16:creationId xmlns:a16="http://schemas.microsoft.com/office/drawing/2014/main" id="{A8F59A02-AE15-4A20-A2AE-584F74F48B2D}"/>
                  </a:ext>
                </a:extLst>
              </p:cNvPr>
              <p:cNvSpPr/>
              <p:nvPr/>
            </p:nvSpPr>
            <p:spPr>
              <a:xfrm>
                <a:off x="902615" y="1214461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" name="Circle">
                <a:extLst>
                  <a:ext uri="{FF2B5EF4-FFF2-40B4-BE49-F238E27FC236}">
                    <a16:creationId xmlns:a16="http://schemas.microsoft.com/office/drawing/2014/main" id="{401E3C97-7201-4D4B-8505-26333D0D3DE2}"/>
                  </a:ext>
                </a:extLst>
              </p:cNvPr>
              <p:cNvSpPr/>
              <p:nvPr/>
            </p:nvSpPr>
            <p:spPr>
              <a:xfrm>
                <a:off x="745982" y="12864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0" name="Circle">
                <a:extLst>
                  <a:ext uri="{FF2B5EF4-FFF2-40B4-BE49-F238E27FC236}">
                    <a16:creationId xmlns:a16="http://schemas.microsoft.com/office/drawing/2014/main" id="{2629269F-2B72-4846-A6F4-E6E7E852B1B9}"/>
                  </a:ext>
                </a:extLst>
              </p:cNvPr>
              <p:cNvSpPr/>
              <p:nvPr/>
            </p:nvSpPr>
            <p:spPr>
              <a:xfrm>
                <a:off x="859138" y="8818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" name="Circle">
                <a:extLst>
                  <a:ext uri="{FF2B5EF4-FFF2-40B4-BE49-F238E27FC236}">
                    <a16:creationId xmlns:a16="http://schemas.microsoft.com/office/drawing/2014/main" id="{7D1B1389-0170-4A36-A38B-A0AA59334D3A}"/>
                  </a:ext>
                </a:extLst>
              </p:cNvPr>
              <p:cNvSpPr/>
              <p:nvPr/>
            </p:nvSpPr>
            <p:spPr>
              <a:xfrm>
                <a:off x="1105815" y="128219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" name="Circle">
                <a:extLst>
                  <a:ext uri="{FF2B5EF4-FFF2-40B4-BE49-F238E27FC236}">
                    <a16:creationId xmlns:a16="http://schemas.microsoft.com/office/drawing/2014/main" id="{8A40BA3D-BD6B-4425-B7AB-9298E4C598A1}"/>
                  </a:ext>
                </a:extLst>
              </p:cNvPr>
              <p:cNvSpPr/>
              <p:nvPr/>
            </p:nvSpPr>
            <p:spPr>
              <a:xfrm>
                <a:off x="1282472" y="11019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" name="Circle">
                <a:extLst>
                  <a:ext uri="{FF2B5EF4-FFF2-40B4-BE49-F238E27FC236}">
                    <a16:creationId xmlns:a16="http://schemas.microsoft.com/office/drawing/2014/main" id="{12A88524-B2D7-40D8-8175-347C81EF5F37}"/>
                  </a:ext>
                </a:extLst>
              </p:cNvPr>
              <p:cNvSpPr/>
              <p:nvPr/>
            </p:nvSpPr>
            <p:spPr>
              <a:xfrm>
                <a:off x="1282472" y="1279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" name="Circle">
                <a:extLst>
                  <a:ext uri="{FF2B5EF4-FFF2-40B4-BE49-F238E27FC236}">
                    <a16:creationId xmlns:a16="http://schemas.microsoft.com/office/drawing/2014/main" id="{6D36A974-0ED0-4707-B1E6-0AA8814762C1}"/>
                  </a:ext>
                </a:extLst>
              </p:cNvPr>
              <p:cNvSpPr/>
              <p:nvPr/>
            </p:nvSpPr>
            <p:spPr>
              <a:xfrm>
                <a:off x="1110016" y="8691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" name="Circle">
                <a:extLst>
                  <a:ext uri="{FF2B5EF4-FFF2-40B4-BE49-F238E27FC236}">
                    <a16:creationId xmlns:a16="http://schemas.microsoft.com/office/drawing/2014/main" id="{9AEFCCE2-BD8C-452D-8C5A-7F90D95AD02F}"/>
                  </a:ext>
                </a:extLst>
              </p:cNvPr>
              <p:cNvSpPr/>
              <p:nvPr/>
            </p:nvSpPr>
            <p:spPr>
              <a:xfrm>
                <a:off x="1358672" y="771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6" name="Circle">
                <a:extLst>
                  <a:ext uri="{FF2B5EF4-FFF2-40B4-BE49-F238E27FC236}">
                    <a16:creationId xmlns:a16="http://schemas.microsoft.com/office/drawing/2014/main" id="{B5306DB8-9FF2-49FE-A24D-4A11B5C5E98E}"/>
                  </a:ext>
                </a:extLst>
              </p:cNvPr>
              <p:cNvSpPr/>
              <p:nvPr/>
            </p:nvSpPr>
            <p:spPr>
              <a:xfrm>
                <a:off x="1110016" y="7548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7" name="Circle">
                <a:extLst>
                  <a:ext uri="{FF2B5EF4-FFF2-40B4-BE49-F238E27FC236}">
                    <a16:creationId xmlns:a16="http://schemas.microsoft.com/office/drawing/2014/main" id="{9FD3199E-B241-44D7-882E-B3921772428D}"/>
                  </a:ext>
                </a:extLst>
              </p:cNvPr>
              <p:cNvSpPr/>
              <p:nvPr/>
            </p:nvSpPr>
            <p:spPr>
              <a:xfrm>
                <a:off x="1237016" y="805609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" name="Circle">
                <a:extLst>
                  <a:ext uri="{FF2B5EF4-FFF2-40B4-BE49-F238E27FC236}">
                    <a16:creationId xmlns:a16="http://schemas.microsoft.com/office/drawing/2014/main" id="{31411AF2-F69F-4F56-9707-1B178CE27AA2}"/>
                  </a:ext>
                </a:extLst>
              </p:cNvPr>
              <p:cNvSpPr/>
              <p:nvPr/>
            </p:nvSpPr>
            <p:spPr>
              <a:xfrm>
                <a:off x="1282472" y="9622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" name="Circle">
                <a:extLst>
                  <a:ext uri="{FF2B5EF4-FFF2-40B4-BE49-F238E27FC236}">
                    <a16:creationId xmlns:a16="http://schemas.microsoft.com/office/drawing/2014/main" id="{D68BC492-14D1-41D6-8BDB-8117D11D6A57}"/>
                  </a:ext>
                </a:extLst>
              </p:cNvPr>
              <p:cNvSpPr/>
              <p:nvPr/>
            </p:nvSpPr>
            <p:spPr>
              <a:xfrm>
                <a:off x="1125838" y="10342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" name="Circle">
                <a:extLst>
                  <a:ext uri="{FF2B5EF4-FFF2-40B4-BE49-F238E27FC236}">
                    <a16:creationId xmlns:a16="http://schemas.microsoft.com/office/drawing/2014/main" id="{0EE3729C-1D49-41AD-AECE-C6C1016CB982}"/>
                  </a:ext>
                </a:extLst>
              </p:cNvPr>
              <p:cNvSpPr/>
              <p:nvPr/>
            </p:nvSpPr>
            <p:spPr>
              <a:xfrm>
                <a:off x="986138" y="7548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" name="Circle">
                <a:extLst>
                  <a:ext uri="{FF2B5EF4-FFF2-40B4-BE49-F238E27FC236}">
                    <a16:creationId xmlns:a16="http://schemas.microsoft.com/office/drawing/2014/main" id="{59B8B911-D33F-4E60-80A8-F68F24DFBE76}"/>
                  </a:ext>
                </a:extLst>
              </p:cNvPr>
              <p:cNvSpPr/>
              <p:nvPr/>
            </p:nvSpPr>
            <p:spPr>
              <a:xfrm>
                <a:off x="1105815" y="1409194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" name="Circle">
                <a:extLst>
                  <a:ext uri="{FF2B5EF4-FFF2-40B4-BE49-F238E27FC236}">
                    <a16:creationId xmlns:a16="http://schemas.microsoft.com/office/drawing/2014/main" id="{0C179D4A-40A1-4397-AD24-6609EF572999}"/>
                  </a:ext>
                </a:extLst>
              </p:cNvPr>
              <p:cNvSpPr/>
              <p:nvPr/>
            </p:nvSpPr>
            <p:spPr>
              <a:xfrm>
                <a:off x="1409472" y="1406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" name="Circle">
                <a:extLst>
                  <a:ext uri="{FF2B5EF4-FFF2-40B4-BE49-F238E27FC236}">
                    <a16:creationId xmlns:a16="http://schemas.microsoft.com/office/drawing/2014/main" id="{8A550FDA-FE8F-469F-B46A-2A5797E0179A}"/>
                  </a:ext>
                </a:extLst>
              </p:cNvPr>
              <p:cNvSpPr/>
              <p:nvPr/>
            </p:nvSpPr>
            <p:spPr>
              <a:xfrm>
                <a:off x="1485672" y="8987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" name="Circle">
                <a:extLst>
                  <a:ext uri="{FF2B5EF4-FFF2-40B4-BE49-F238E27FC236}">
                    <a16:creationId xmlns:a16="http://schemas.microsoft.com/office/drawing/2014/main" id="{63C8DE7F-2734-454C-9121-0530DD0B62DB}"/>
                  </a:ext>
                </a:extLst>
              </p:cNvPr>
              <p:cNvSpPr/>
              <p:nvPr/>
            </p:nvSpPr>
            <p:spPr>
              <a:xfrm>
                <a:off x="1409472" y="10892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6" name="Circle">
                <a:extLst>
                  <a:ext uri="{FF2B5EF4-FFF2-40B4-BE49-F238E27FC236}">
                    <a16:creationId xmlns:a16="http://schemas.microsoft.com/office/drawing/2014/main" id="{5FCB54A7-1C2B-4B81-86FE-EEB14BDA5608}"/>
                  </a:ext>
                </a:extLst>
              </p:cNvPr>
              <p:cNvSpPr/>
              <p:nvPr/>
            </p:nvSpPr>
            <p:spPr>
              <a:xfrm>
                <a:off x="1481438" y="1199309"/>
                <a:ext cx="70910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" name="Circle">
                <a:extLst>
                  <a:ext uri="{FF2B5EF4-FFF2-40B4-BE49-F238E27FC236}">
                    <a16:creationId xmlns:a16="http://schemas.microsoft.com/office/drawing/2014/main" id="{C7894071-0533-482A-A059-9CB8CEAE3902}"/>
                  </a:ext>
                </a:extLst>
              </p:cNvPr>
              <p:cNvSpPr/>
              <p:nvPr/>
            </p:nvSpPr>
            <p:spPr>
              <a:xfrm>
                <a:off x="1664615" y="1481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8" name="Circle">
                <a:extLst>
                  <a:ext uri="{FF2B5EF4-FFF2-40B4-BE49-F238E27FC236}">
                    <a16:creationId xmlns:a16="http://schemas.microsoft.com/office/drawing/2014/main" id="{EEBD810B-9C10-4F6B-984A-618139F08E9E}"/>
                  </a:ext>
                </a:extLst>
              </p:cNvPr>
              <p:cNvSpPr/>
              <p:nvPr/>
            </p:nvSpPr>
            <p:spPr>
              <a:xfrm>
                <a:off x="1804315" y="1290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0" name="Circle">
                <a:extLst>
                  <a:ext uri="{FF2B5EF4-FFF2-40B4-BE49-F238E27FC236}">
                    <a16:creationId xmlns:a16="http://schemas.microsoft.com/office/drawing/2014/main" id="{A5B8C5E1-3E21-4752-9859-96EA29D88830}"/>
                  </a:ext>
                </a:extLst>
              </p:cNvPr>
              <p:cNvSpPr/>
              <p:nvPr/>
            </p:nvSpPr>
            <p:spPr>
              <a:xfrm>
                <a:off x="1740815" y="1150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" name="Circle">
                <a:extLst>
                  <a:ext uri="{FF2B5EF4-FFF2-40B4-BE49-F238E27FC236}">
                    <a16:creationId xmlns:a16="http://schemas.microsoft.com/office/drawing/2014/main" id="{6489E3D7-3BC1-4F84-A767-DA73110B677B}"/>
                  </a:ext>
                </a:extLst>
              </p:cNvPr>
              <p:cNvSpPr/>
              <p:nvPr/>
            </p:nvSpPr>
            <p:spPr>
              <a:xfrm>
                <a:off x="1619160" y="1184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2" name="Circle">
                <a:extLst>
                  <a:ext uri="{FF2B5EF4-FFF2-40B4-BE49-F238E27FC236}">
                    <a16:creationId xmlns:a16="http://schemas.microsoft.com/office/drawing/2014/main" id="{CE2B7EAA-7EA8-431B-BBC7-46F74D63CB9B}"/>
                  </a:ext>
                </a:extLst>
              </p:cNvPr>
              <p:cNvSpPr/>
              <p:nvPr/>
            </p:nvSpPr>
            <p:spPr>
              <a:xfrm>
                <a:off x="1664615" y="1341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3" name="Circle">
                <a:extLst>
                  <a:ext uri="{FF2B5EF4-FFF2-40B4-BE49-F238E27FC236}">
                    <a16:creationId xmlns:a16="http://schemas.microsoft.com/office/drawing/2014/main" id="{0CC4455F-76E2-42D0-A7B1-7CA3EEB4FDCC}"/>
                  </a:ext>
                </a:extLst>
              </p:cNvPr>
              <p:cNvSpPr/>
              <p:nvPr/>
            </p:nvSpPr>
            <p:spPr>
              <a:xfrm>
                <a:off x="1507982" y="1413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71EC7D33-764B-4D1C-9619-F591BE731E00}"/>
                  </a:ext>
                </a:extLst>
              </p:cNvPr>
              <p:cNvSpPr/>
              <p:nvPr/>
            </p:nvSpPr>
            <p:spPr>
              <a:xfrm>
                <a:off x="1622282" y="1007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1902D683-40BF-4832-9153-15156C136823}"/>
                  </a:ext>
                </a:extLst>
              </p:cNvPr>
              <p:cNvSpPr/>
              <p:nvPr/>
            </p:nvSpPr>
            <p:spPr>
              <a:xfrm>
                <a:off x="1867815" y="1409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" name="Circle">
                <a:extLst>
                  <a:ext uri="{FF2B5EF4-FFF2-40B4-BE49-F238E27FC236}">
                    <a16:creationId xmlns:a16="http://schemas.microsoft.com/office/drawing/2014/main" id="{3F99C9C3-0C38-47A5-9260-432CBD1191CB}"/>
                  </a:ext>
                </a:extLst>
              </p:cNvPr>
              <p:cNvSpPr/>
              <p:nvPr/>
            </p:nvSpPr>
            <p:spPr>
              <a:xfrm>
                <a:off x="394615" y="1100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7" name="Circle">
                <a:extLst>
                  <a:ext uri="{FF2B5EF4-FFF2-40B4-BE49-F238E27FC236}">
                    <a16:creationId xmlns:a16="http://schemas.microsoft.com/office/drawing/2014/main" id="{9045D698-8B26-46AD-9297-97F397FE0B2B}"/>
                  </a:ext>
                </a:extLst>
              </p:cNvPr>
              <p:cNvSpPr/>
              <p:nvPr/>
            </p:nvSpPr>
            <p:spPr>
              <a:xfrm>
                <a:off x="394615" y="1277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FF58C5D3-D1FB-4C7E-BB1C-D7557B9FA251}"/>
                  </a:ext>
                </a:extLst>
              </p:cNvPr>
              <p:cNvSpPr/>
              <p:nvPr/>
            </p:nvSpPr>
            <p:spPr>
              <a:xfrm>
                <a:off x="1873160" y="994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BF0BAD2F-074A-4F90-BAF6-A4524CBA528A}"/>
                  </a:ext>
                </a:extLst>
              </p:cNvPr>
              <p:cNvSpPr/>
              <p:nvPr/>
            </p:nvSpPr>
            <p:spPr>
              <a:xfrm>
                <a:off x="470815" y="769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A54B9CB7-CD73-42B3-9E0E-8B4B3E650E06}"/>
                  </a:ext>
                </a:extLst>
              </p:cNvPr>
              <p:cNvSpPr/>
              <p:nvPr/>
            </p:nvSpPr>
            <p:spPr>
              <a:xfrm>
                <a:off x="1740815" y="1565828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" name="Circle">
                <a:extLst>
                  <a:ext uri="{FF2B5EF4-FFF2-40B4-BE49-F238E27FC236}">
                    <a16:creationId xmlns:a16="http://schemas.microsoft.com/office/drawing/2014/main" id="{76ED51DE-6B98-4364-B381-A533DEE141F2}"/>
                  </a:ext>
                </a:extLst>
              </p:cNvPr>
              <p:cNvSpPr/>
              <p:nvPr/>
            </p:nvSpPr>
            <p:spPr>
              <a:xfrm>
                <a:off x="730160" y="803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7" name="Circle">
                <a:extLst>
                  <a:ext uri="{FF2B5EF4-FFF2-40B4-BE49-F238E27FC236}">
                    <a16:creationId xmlns:a16="http://schemas.microsoft.com/office/drawing/2014/main" id="{B03379E5-E78B-462A-A57C-AC96E09361AA}"/>
                  </a:ext>
                </a:extLst>
              </p:cNvPr>
              <p:cNvSpPr/>
              <p:nvPr/>
            </p:nvSpPr>
            <p:spPr>
              <a:xfrm>
                <a:off x="394615" y="960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2" name="Circle">
                <a:extLst>
                  <a:ext uri="{FF2B5EF4-FFF2-40B4-BE49-F238E27FC236}">
                    <a16:creationId xmlns:a16="http://schemas.microsoft.com/office/drawing/2014/main" id="{C553052E-05F0-426B-97C3-4F3E3F737954}"/>
                  </a:ext>
                </a:extLst>
              </p:cNvPr>
              <p:cNvSpPr/>
              <p:nvPr/>
            </p:nvSpPr>
            <p:spPr>
              <a:xfrm>
                <a:off x="1888982" y="1159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9E2A6DB4-CA43-43AE-9327-6DABED48A970}"/>
                  </a:ext>
                </a:extLst>
              </p:cNvPr>
              <p:cNvSpPr/>
              <p:nvPr/>
            </p:nvSpPr>
            <p:spPr>
              <a:xfrm>
                <a:off x="1749282" y="880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0515F0D9-8E49-425C-B7EE-44257F1EE72E}"/>
                  </a:ext>
                </a:extLst>
              </p:cNvPr>
              <p:cNvSpPr/>
              <p:nvPr/>
            </p:nvSpPr>
            <p:spPr>
              <a:xfrm>
                <a:off x="724815" y="1409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52194368-4F40-4ECA-A854-3E7BC5B8EB42}"/>
                  </a:ext>
                </a:extLst>
              </p:cNvPr>
              <p:cNvSpPr/>
              <p:nvPr/>
            </p:nvSpPr>
            <p:spPr>
              <a:xfrm>
                <a:off x="521615" y="1404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8806C0BD-F793-4200-BF57-270B180E9772}"/>
                  </a:ext>
                </a:extLst>
              </p:cNvPr>
              <p:cNvSpPr/>
              <p:nvPr/>
            </p:nvSpPr>
            <p:spPr>
              <a:xfrm>
                <a:off x="597815" y="896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C814679E-6D57-4901-BF55-9923ACE60A3E}"/>
                  </a:ext>
                </a:extLst>
              </p:cNvPr>
              <p:cNvSpPr/>
              <p:nvPr/>
            </p:nvSpPr>
            <p:spPr>
              <a:xfrm>
                <a:off x="521615" y="1087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Circle">
                <a:extLst>
                  <a:ext uri="{FF2B5EF4-FFF2-40B4-BE49-F238E27FC236}">
                    <a16:creationId xmlns:a16="http://schemas.microsoft.com/office/drawing/2014/main" id="{4AEB7C23-E18E-4A0E-AA3A-B0C349FE25CC}"/>
                  </a:ext>
                </a:extLst>
              </p:cNvPr>
              <p:cNvSpPr/>
              <p:nvPr/>
            </p:nvSpPr>
            <p:spPr>
              <a:xfrm>
                <a:off x="593582" y="11975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FB244AC4-573E-4AAC-B2AA-FF79FE3D898B}"/>
                  </a:ext>
                </a:extLst>
              </p:cNvPr>
              <p:cNvSpPr/>
              <p:nvPr/>
            </p:nvSpPr>
            <p:spPr>
              <a:xfrm>
                <a:off x="1524915" y="1544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B08DFE8D-00E9-4545-A814-DD007E40963B}"/>
                  </a:ext>
                </a:extLst>
              </p:cNvPr>
              <p:cNvSpPr/>
              <p:nvPr/>
            </p:nvSpPr>
            <p:spPr>
              <a:xfrm>
                <a:off x="1042315" y="1544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" name="Circle">
                <a:extLst>
                  <a:ext uri="{FF2B5EF4-FFF2-40B4-BE49-F238E27FC236}">
                    <a16:creationId xmlns:a16="http://schemas.microsoft.com/office/drawing/2014/main" id="{6379173B-35F4-49AB-9144-C7967249E17E}"/>
                  </a:ext>
                </a:extLst>
              </p:cNvPr>
              <p:cNvSpPr/>
              <p:nvPr/>
            </p:nvSpPr>
            <p:spPr>
              <a:xfrm>
                <a:off x="813715" y="16589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A799DD63-DB14-4A15-B025-74EF4ADE4CB1}"/>
                  </a:ext>
                </a:extLst>
              </p:cNvPr>
              <p:cNvSpPr/>
              <p:nvPr/>
            </p:nvSpPr>
            <p:spPr>
              <a:xfrm>
                <a:off x="902615" y="15954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4" name="Circle">
                <a:extLst>
                  <a:ext uri="{FF2B5EF4-FFF2-40B4-BE49-F238E27FC236}">
                    <a16:creationId xmlns:a16="http://schemas.microsoft.com/office/drawing/2014/main" id="{28D41DF1-31F3-4C57-B07F-5D9FE3233ECE}"/>
                  </a:ext>
                </a:extLst>
              </p:cNvPr>
              <p:cNvSpPr/>
              <p:nvPr/>
            </p:nvSpPr>
            <p:spPr>
              <a:xfrm>
                <a:off x="1105815" y="16631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5" name="Circle">
                <a:extLst>
                  <a:ext uri="{FF2B5EF4-FFF2-40B4-BE49-F238E27FC236}">
                    <a16:creationId xmlns:a16="http://schemas.microsoft.com/office/drawing/2014/main" id="{7A93EAED-7D61-4790-93B1-184DFCD7FA52}"/>
                  </a:ext>
                </a:extLst>
              </p:cNvPr>
              <p:cNvSpPr/>
              <p:nvPr/>
            </p:nvSpPr>
            <p:spPr>
              <a:xfrm>
                <a:off x="1365160" y="1629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6" name="Circle">
                <a:extLst>
                  <a:ext uri="{FF2B5EF4-FFF2-40B4-BE49-F238E27FC236}">
                    <a16:creationId xmlns:a16="http://schemas.microsoft.com/office/drawing/2014/main" id="{CB448514-7A22-4D4B-A614-8A6C388A211A}"/>
                  </a:ext>
                </a:extLst>
              </p:cNvPr>
              <p:cNvSpPr/>
              <p:nvPr/>
            </p:nvSpPr>
            <p:spPr>
              <a:xfrm>
                <a:off x="1253982" y="1540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7" name="Circle">
                <a:extLst>
                  <a:ext uri="{FF2B5EF4-FFF2-40B4-BE49-F238E27FC236}">
                    <a16:creationId xmlns:a16="http://schemas.microsoft.com/office/drawing/2014/main" id="{58EEE881-9940-43FC-AFED-988C96FCD8EF}"/>
                  </a:ext>
                </a:extLst>
              </p:cNvPr>
              <p:cNvSpPr/>
              <p:nvPr/>
            </p:nvSpPr>
            <p:spPr>
              <a:xfrm>
                <a:off x="669782" y="15277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8" name="Circle">
                <a:extLst>
                  <a:ext uri="{FF2B5EF4-FFF2-40B4-BE49-F238E27FC236}">
                    <a16:creationId xmlns:a16="http://schemas.microsoft.com/office/drawing/2014/main" id="{86D97F81-4745-4ACB-9252-D1DD38378E0D}"/>
                  </a:ext>
                </a:extLst>
              </p:cNvPr>
              <p:cNvSpPr/>
              <p:nvPr/>
            </p:nvSpPr>
            <p:spPr>
              <a:xfrm>
                <a:off x="977672" y="915675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9" name="Circle">
                <a:extLst>
                  <a:ext uri="{FF2B5EF4-FFF2-40B4-BE49-F238E27FC236}">
                    <a16:creationId xmlns:a16="http://schemas.microsoft.com/office/drawing/2014/main" id="{D82DECDA-1FC6-4DC5-8778-86535DF1A7A9}"/>
                  </a:ext>
                </a:extLst>
              </p:cNvPr>
              <p:cNvSpPr/>
              <p:nvPr/>
            </p:nvSpPr>
            <p:spPr>
              <a:xfrm>
                <a:off x="1282472" y="1419442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0" name="Circle">
                <a:extLst>
                  <a:ext uri="{FF2B5EF4-FFF2-40B4-BE49-F238E27FC236}">
                    <a16:creationId xmlns:a16="http://schemas.microsoft.com/office/drawing/2014/main" id="{42A56004-BB97-4D72-96D2-4D168BC45A86}"/>
                  </a:ext>
                </a:extLst>
              </p:cNvPr>
              <p:cNvSpPr/>
              <p:nvPr/>
            </p:nvSpPr>
            <p:spPr>
              <a:xfrm>
                <a:off x="1664615" y="731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A89E3F3F-934B-4FF4-A7C8-F6DDD7BBEC78}"/>
                  </a:ext>
                </a:extLst>
              </p:cNvPr>
              <p:cNvSpPr/>
              <p:nvPr/>
            </p:nvSpPr>
            <p:spPr>
              <a:xfrm>
                <a:off x="1546082" y="7911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" name="Circle">
                <a:extLst>
                  <a:ext uri="{FF2B5EF4-FFF2-40B4-BE49-F238E27FC236}">
                    <a16:creationId xmlns:a16="http://schemas.microsoft.com/office/drawing/2014/main" id="{6C299CEF-DD51-49F2-9DF9-E4E95031B513}"/>
                  </a:ext>
                </a:extLst>
              </p:cNvPr>
              <p:cNvSpPr/>
              <p:nvPr/>
            </p:nvSpPr>
            <p:spPr>
              <a:xfrm>
                <a:off x="1486815" y="609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3" name="Circle">
                <a:extLst>
                  <a:ext uri="{FF2B5EF4-FFF2-40B4-BE49-F238E27FC236}">
                    <a16:creationId xmlns:a16="http://schemas.microsoft.com/office/drawing/2014/main" id="{E9494C27-7F22-473B-90AB-1F493D8FBA17}"/>
                  </a:ext>
                </a:extLst>
              </p:cNvPr>
              <p:cNvSpPr/>
              <p:nvPr/>
            </p:nvSpPr>
            <p:spPr>
              <a:xfrm>
                <a:off x="1232815" y="355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E8AC6FE6-40CE-4775-8765-2E609B734853}"/>
                  </a:ext>
                </a:extLst>
              </p:cNvPr>
              <p:cNvSpPr/>
              <p:nvPr/>
            </p:nvSpPr>
            <p:spPr>
              <a:xfrm>
                <a:off x="902615" y="350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5" name="Circle">
                <a:extLst>
                  <a:ext uri="{FF2B5EF4-FFF2-40B4-BE49-F238E27FC236}">
                    <a16:creationId xmlns:a16="http://schemas.microsoft.com/office/drawing/2014/main" id="{353F7661-CBBE-4527-9DF8-C1A82E55BA85}"/>
                  </a:ext>
                </a:extLst>
              </p:cNvPr>
              <p:cNvSpPr/>
              <p:nvPr/>
            </p:nvSpPr>
            <p:spPr>
              <a:xfrm>
                <a:off x="1524915" y="490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9A9F0EAA-28A2-4933-B960-41A846991D25}"/>
                  </a:ext>
                </a:extLst>
              </p:cNvPr>
              <p:cNvSpPr/>
              <p:nvPr/>
            </p:nvSpPr>
            <p:spPr>
              <a:xfrm>
                <a:off x="1042315" y="490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Circle">
                <a:extLst>
                  <a:ext uri="{FF2B5EF4-FFF2-40B4-BE49-F238E27FC236}">
                    <a16:creationId xmlns:a16="http://schemas.microsoft.com/office/drawing/2014/main" id="{F8436428-5A51-459F-9BBA-BE3ABAA30E9B}"/>
                  </a:ext>
                </a:extLst>
              </p:cNvPr>
              <p:cNvSpPr/>
              <p:nvPr/>
            </p:nvSpPr>
            <p:spPr>
              <a:xfrm>
                <a:off x="813715" y="6556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DD37D083-C1E8-4489-808E-74E716DE81FE}"/>
                  </a:ext>
                </a:extLst>
              </p:cNvPr>
              <p:cNvSpPr/>
              <p:nvPr/>
            </p:nvSpPr>
            <p:spPr>
              <a:xfrm>
                <a:off x="902615" y="5921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Circle">
                <a:extLst>
                  <a:ext uri="{FF2B5EF4-FFF2-40B4-BE49-F238E27FC236}">
                    <a16:creationId xmlns:a16="http://schemas.microsoft.com/office/drawing/2014/main" id="{D8B5CD19-1D67-4600-9DC9-DB5DC03F85A6}"/>
                  </a:ext>
                </a:extLst>
              </p:cNvPr>
              <p:cNvSpPr/>
              <p:nvPr/>
            </p:nvSpPr>
            <p:spPr>
              <a:xfrm>
                <a:off x="1105815" y="6598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Circle">
                <a:extLst>
                  <a:ext uri="{FF2B5EF4-FFF2-40B4-BE49-F238E27FC236}">
                    <a16:creationId xmlns:a16="http://schemas.microsoft.com/office/drawing/2014/main" id="{57EFE696-0E11-48B4-8A22-EDFA7C94ABCC}"/>
                  </a:ext>
                </a:extLst>
              </p:cNvPr>
              <p:cNvSpPr/>
              <p:nvPr/>
            </p:nvSpPr>
            <p:spPr>
              <a:xfrm>
                <a:off x="1365160" y="626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Circle">
                <a:extLst>
                  <a:ext uri="{FF2B5EF4-FFF2-40B4-BE49-F238E27FC236}">
                    <a16:creationId xmlns:a16="http://schemas.microsoft.com/office/drawing/2014/main" id="{D0E49D18-0720-4D69-9D08-F3A7EB75DEF3}"/>
                  </a:ext>
                </a:extLst>
              </p:cNvPr>
              <p:cNvSpPr/>
              <p:nvPr/>
            </p:nvSpPr>
            <p:spPr>
              <a:xfrm>
                <a:off x="1253982" y="486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Circle">
                <a:extLst>
                  <a:ext uri="{FF2B5EF4-FFF2-40B4-BE49-F238E27FC236}">
                    <a16:creationId xmlns:a16="http://schemas.microsoft.com/office/drawing/2014/main" id="{FBF1C1BC-EFE3-47AA-B47B-56D7C16CC99B}"/>
                  </a:ext>
                </a:extLst>
              </p:cNvPr>
              <p:cNvSpPr/>
              <p:nvPr/>
            </p:nvSpPr>
            <p:spPr>
              <a:xfrm>
                <a:off x="669782" y="6006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Circle">
                <a:extLst>
                  <a:ext uri="{FF2B5EF4-FFF2-40B4-BE49-F238E27FC236}">
                    <a16:creationId xmlns:a16="http://schemas.microsoft.com/office/drawing/2014/main" id="{2F27C050-FEB9-42BF-A4BC-E29407042C66}"/>
                  </a:ext>
                </a:extLst>
              </p:cNvPr>
              <p:cNvSpPr/>
              <p:nvPr/>
            </p:nvSpPr>
            <p:spPr>
              <a:xfrm>
                <a:off x="1740815" y="609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4" name="Circle">
                <a:extLst>
                  <a:ext uri="{FF2B5EF4-FFF2-40B4-BE49-F238E27FC236}">
                    <a16:creationId xmlns:a16="http://schemas.microsoft.com/office/drawing/2014/main" id="{CE2ED733-35B4-40CE-8499-6444D633DF72}"/>
                  </a:ext>
                </a:extLst>
              </p:cNvPr>
              <p:cNvSpPr/>
              <p:nvPr/>
            </p:nvSpPr>
            <p:spPr>
              <a:xfrm>
                <a:off x="1740815" y="482094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5" name="Circle">
                <a:extLst>
                  <a:ext uri="{FF2B5EF4-FFF2-40B4-BE49-F238E27FC236}">
                    <a16:creationId xmlns:a16="http://schemas.microsoft.com/office/drawing/2014/main" id="{04EE7814-7A49-4293-A455-387B85097350}"/>
                  </a:ext>
                </a:extLst>
              </p:cNvPr>
              <p:cNvSpPr/>
              <p:nvPr/>
            </p:nvSpPr>
            <p:spPr>
              <a:xfrm>
                <a:off x="1029615" y="3508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6" name="Circle">
                <a:extLst>
                  <a:ext uri="{FF2B5EF4-FFF2-40B4-BE49-F238E27FC236}">
                    <a16:creationId xmlns:a16="http://schemas.microsoft.com/office/drawing/2014/main" id="{2E98E782-76AB-46C0-BA8D-2A2170628915}"/>
                  </a:ext>
                </a:extLst>
              </p:cNvPr>
              <p:cNvSpPr/>
              <p:nvPr/>
            </p:nvSpPr>
            <p:spPr>
              <a:xfrm>
                <a:off x="508915" y="617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7" name="Circle">
                <a:extLst>
                  <a:ext uri="{FF2B5EF4-FFF2-40B4-BE49-F238E27FC236}">
                    <a16:creationId xmlns:a16="http://schemas.microsoft.com/office/drawing/2014/main" id="{5D488C1A-3679-4953-BF40-F204DB1E3718}"/>
                  </a:ext>
                </a:extLst>
              </p:cNvPr>
              <p:cNvSpPr/>
              <p:nvPr/>
            </p:nvSpPr>
            <p:spPr>
              <a:xfrm>
                <a:off x="1169315" y="363561"/>
                <a:ext cx="70910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8" name="Circle">
                <a:extLst>
                  <a:ext uri="{FF2B5EF4-FFF2-40B4-BE49-F238E27FC236}">
                    <a16:creationId xmlns:a16="http://schemas.microsoft.com/office/drawing/2014/main" id="{EB3EC8B7-04E0-4427-BDF1-96BB0537E220}"/>
                  </a:ext>
                </a:extLst>
              </p:cNvPr>
              <p:cNvSpPr/>
              <p:nvPr/>
            </p:nvSpPr>
            <p:spPr>
              <a:xfrm>
                <a:off x="1380982" y="359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9" name="Circle">
                <a:extLst>
                  <a:ext uri="{FF2B5EF4-FFF2-40B4-BE49-F238E27FC236}">
                    <a16:creationId xmlns:a16="http://schemas.microsoft.com/office/drawing/2014/main" id="{DEA3742C-846B-43C7-892F-C998C67BADCD}"/>
                  </a:ext>
                </a:extLst>
              </p:cNvPr>
              <p:cNvSpPr/>
              <p:nvPr/>
            </p:nvSpPr>
            <p:spPr>
              <a:xfrm>
                <a:off x="796782" y="4736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920594-CEC6-4E98-A52C-4BCFDF7DF65D}"/>
                </a:ext>
              </a:extLst>
            </p:cNvPr>
            <p:cNvGrpSpPr/>
            <p:nvPr/>
          </p:nvGrpSpPr>
          <p:grpSpPr>
            <a:xfrm>
              <a:off x="1488446" y="3865811"/>
              <a:ext cx="2734202" cy="2469027"/>
              <a:chOff x="1313930" y="4182842"/>
              <a:chExt cx="2734202" cy="246902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454F9EF-B3FE-4E34-A4E9-BBB02CDF236F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65B831B4-6CFA-4392-99DE-15CB7D893F20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9003121-E7F9-4098-99D3-3944EA8E8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Equation">
                    <a:extLst>
                      <a:ext uri="{FF2B5EF4-FFF2-40B4-BE49-F238E27FC236}">
                        <a16:creationId xmlns:a16="http://schemas.microsoft.com/office/drawing/2014/main" id="{5BBBA4AA-5F2B-4509-A1B0-EA43B17A7677}"/>
                      </a:ext>
                    </a:extLst>
                  </p:cNvPr>
                  <p:cNvSpPr txBox="1"/>
                  <p:nvPr/>
                </p:nvSpPr>
                <p:spPr>
                  <a:xfrm>
                    <a:off x="1313930" y="4182842"/>
                    <a:ext cx="559705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Equation">
                    <a:extLst>
                      <a:ext uri="{FF2B5EF4-FFF2-40B4-BE49-F238E27FC236}">
                        <a16:creationId xmlns:a16="http://schemas.microsoft.com/office/drawing/2014/main" id="{5BBBA4AA-5F2B-4509-A1B0-EA43B17A76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3930" y="4182842"/>
                    <a:ext cx="559705" cy="55399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Equation">
                    <a:extLst>
                      <a:ext uri="{FF2B5EF4-FFF2-40B4-BE49-F238E27FC236}">
                        <a16:creationId xmlns:a16="http://schemas.microsoft.com/office/drawing/2014/main" id="{E6A586DA-792D-41A8-A470-8376D62E41C4}"/>
                      </a:ext>
                    </a:extLst>
                  </p:cNvPr>
                  <p:cNvSpPr txBox="1"/>
                  <p:nvPr/>
                </p:nvSpPr>
                <p:spPr>
                  <a:xfrm>
                    <a:off x="3499136" y="6097871"/>
                    <a:ext cx="548996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36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Equation">
                    <a:extLst>
                      <a:ext uri="{FF2B5EF4-FFF2-40B4-BE49-F238E27FC236}">
                        <a16:creationId xmlns:a16="http://schemas.microsoft.com/office/drawing/2014/main" id="{E6A586DA-792D-41A8-A470-8376D62E4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9136" y="6097871"/>
                    <a:ext cx="548996" cy="553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18D68-911B-43DA-9353-97A093BC302B}"/>
              </a:ext>
            </a:extLst>
          </p:cNvPr>
          <p:cNvGrpSpPr/>
          <p:nvPr/>
        </p:nvGrpSpPr>
        <p:grpSpPr>
          <a:xfrm>
            <a:off x="765200" y="1848460"/>
            <a:ext cx="10463437" cy="1299439"/>
            <a:chOff x="844043" y="1848460"/>
            <a:chExt cx="10463437" cy="12994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3FC50DC-68F2-4EF7-BD2A-8837DA1CCD1F}"/>
                </a:ext>
              </a:extLst>
            </p:cNvPr>
            <p:cNvGrpSpPr/>
            <p:nvPr/>
          </p:nvGrpSpPr>
          <p:grpSpPr>
            <a:xfrm>
              <a:off x="4923790" y="1848460"/>
              <a:ext cx="6383690" cy="1298130"/>
              <a:chOff x="1972081" y="1848460"/>
              <a:chExt cx="6383690" cy="1298130"/>
            </a:xfrm>
          </p:grpSpPr>
          <p:sp>
            <p:nvSpPr>
              <p:cNvPr id="8" name="Equation"/>
              <p:cNvSpPr txBox="1"/>
              <p:nvPr/>
            </p:nvSpPr>
            <p:spPr>
              <a:xfrm>
                <a:off x="7922689" y="1965739"/>
                <a:ext cx="65" cy="1092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:endParaRPr sz="7100" dirty="0">
                  <a:solidFill>
                    <a:srgbClr val="414141"/>
                  </a:solidFill>
                </a:endParaRPr>
              </a:p>
            </p:txBody>
          </p:sp>
          <p:sp>
            <p:nvSpPr>
              <p:cNvPr id="10" name="Regression"/>
              <p:cNvSpPr txBox="1"/>
              <p:nvPr/>
            </p:nvSpPr>
            <p:spPr>
              <a:xfrm>
                <a:off x="4937495" y="2512544"/>
                <a:ext cx="102657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</a:defRPr>
                </a:lvl1pPr>
              </a:lstStyle>
              <a:p>
                <a:endParaRPr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1E6F332-085F-4CE8-B482-4504BC5C77CF}"/>
                  </a:ext>
                </a:extLst>
              </p:cNvPr>
              <p:cNvGrpSpPr/>
              <p:nvPr/>
            </p:nvGrpSpPr>
            <p:grpSpPr>
              <a:xfrm>
                <a:off x="1972081" y="1848460"/>
                <a:ext cx="6383690" cy="1298130"/>
                <a:chOff x="1972081" y="1848460"/>
                <a:chExt cx="6383690" cy="1298130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1972081" y="1848460"/>
                  <a:ext cx="6383690" cy="1298130"/>
                  <a:chOff x="1772414" y="1860037"/>
                  <a:chExt cx="6142833" cy="12981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Equation"/>
                      <p:cNvSpPr txBox="1"/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72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Rounded Rectangle"/>
                  <p:cNvSpPr/>
                  <p:nvPr/>
                </p:nvSpPr>
                <p:spPr>
                  <a:xfrm>
                    <a:off x="4735596" y="1860037"/>
                    <a:ext cx="1546106" cy="1298130"/>
                  </a:xfrm>
                  <a:prstGeom prst="roundRect">
                    <a:avLst>
                      <a:gd name="adj" fmla="val 15000"/>
                    </a:avLst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</a:ln>
                  <a:effectLst/>
                </p:spPr>
                <p:txBody>
                  <a:bodyPr lIns="50800" tIns="50800" rIns="50800" bIns="50800" anchor="ctr"/>
                  <a:lstStyle/>
                  <a:p>
                    <a:pPr algn="ctr">
                      <a:defRPr sz="3200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</a:defRPr>
                    </a:pPr>
                    <a:endParaRPr dirty="0">
                      <a:latin typeface="Karla" pitchFamily="2" charset="0"/>
                    </a:endParaRPr>
                  </a:p>
                </p:txBody>
              </p:sp>
              <p:sp>
                <p:nvSpPr>
                  <p:cNvPr id="7" name="Line"/>
                  <p:cNvSpPr/>
                  <p:nvPr/>
                </p:nvSpPr>
                <p:spPr>
                  <a:xfrm>
                    <a:off x="3779356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9" name="Line"/>
                  <p:cNvSpPr/>
                  <p:nvPr/>
                </p:nvSpPr>
                <p:spPr>
                  <a:xfrm>
                    <a:off x="6483203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45" name="Linear"/>
                  <p:cNvSpPr txBox="1"/>
                  <p:nvPr/>
                </p:nvSpPr>
                <p:spPr>
                  <a:xfrm>
                    <a:off x="5694871" y="2296644"/>
                    <a:ext cx="102657" cy="37959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>
                        <a:solidFill>
                          <a:schemeClr val="accent2">
                            <a:hueOff val="597264"/>
                            <a:satOff val="5158"/>
                            <a:lumOff val="-17289"/>
                          </a:schemeClr>
                        </a:solidFill>
                      </a:defRPr>
                    </a:lvl1pPr>
                  </a:lstStyle>
                  <a:p>
                    <a:pPr algn="ctr"/>
                    <a:endParaRPr dirty="0">
                      <a:latin typeface="Karla" pitchFamily="2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Equation"/>
                      <p:cNvSpPr txBox="1"/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l"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m:oMathPara>
                        </a14:m>
                        <a:endParaRPr sz="67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3CB04C0-5BA3-4163-866C-25403376F858}"/>
                    </a:ext>
                  </a:extLst>
                </p:cNvPr>
                <p:cNvSpPr/>
                <p:nvPr/>
              </p:nvSpPr>
              <p:spPr>
                <a:xfrm>
                  <a:off x="5001391" y="2063584"/>
                  <a:ext cx="1726509" cy="7694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  <a:latin typeface="Karla" pitchFamily="2" charset="0"/>
                    </a:rPr>
                    <a:t>Linear </a:t>
                  </a:r>
                </a:p>
                <a:p>
                  <a:pPr algn="ctr"/>
                  <a:r>
                    <a:rPr lang="en-US" sz="2200" dirty="0"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  <a:latin typeface="Karla" pitchFamily="2" charset="0"/>
                    </a:rPr>
                    <a:t>Regression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/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700" b="0" i="1" smtClean="0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sz="67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">
              <a:extLst>
                <a:ext uri="{FF2B5EF4-FFF2-40B4-BE49-F238E27FC236}">
                  <a16:creationId xmlns:a16="http://schemas.microsoft.com/office/drawing/2014/main" id="{4F905026-9A74-461C-AA53-2C7881674CB8}"/>
                </a:ext>
              </a:extLst>
            </p:cNvPr>
            <p:cNvSpPr/>
            <p:nvPr/>
          </p:nvSpPr>
          <p:spPr>
            <a:xfrm>
              <a:off x="2432248" y="1849769"/>
              <a:ext cx="1606728" cy="1298130"/>
            </a:xfrm>
            <a:prstGeom prst="roundRect">
              <a:avLst>
                <a:gd name="adj" fmla="val 15000"/>
              </a:avLst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 dirty="0">
                <a:latin typeface="Karla" pitchFamily="2" charset="0"/>
              </a:endParaRPr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7CAF32D9-D3A5-4FBD-A92E-AFD227D685D8}"/>
                </a:ext>
              </a:extLst>
            </p:cNvPr>
            <p:cNvSpPr/>
            <p:nvPr/>
          </p:nvSpPr>
          <p:spPr>
            <a:xfrm>
              <a:off x="1576590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F383B54F-C3EC-4EDF-8A30-4C9C49B1C6DC}"/>
                </a:ext>
              </a:extLst>
            </p:cNvPr>
            <p:cNvSpPr/>
            <p:nvPr/>
          </p:nvSpPr>
          <p:spPr>
            <a:xfrm>
              <a:off x="4248378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BC3B66-AC41-4A09-92E7-EA42B9F3D86B}"/>
                </a:ext>
              </a:extLst>
            </p:cNvPr>
            <p:cNvSpPr/>
            <p:nvPr/>
          </p:nvSpPr>
          <p:spPr>
            <a:xfrm>
              <a:off x="2382193" y="2191957"/>
              <a:ext cx="172650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Learn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Representation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Equation">
                <a:extLst>
                  <a:ext uri="{FF2B5EF4-FFF2-40B4-BE49-F238E27FC236}">
                    <a16:creationId xmlns:a16="http://schemas.microsoft.com/office/drawing/2014/main" id="{8798F999-8513-4D3C-A02C-A4B969856CD5}"/>
                  </a:ext>
                </a:extLst>
              </p:cNvPr>
              <p:cNvSpPr txBox="1"/>
              <p:nvPr/>
            </p:nvSpPr>
            <p:spPr>
              <a:xfrm>
                <a:off x="5040569" y="3661321"/>
                <a:ext cx="1749453" cy="14773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b="0" i="1" dirty="0">
                  <a:solidFill>
                    <a:srgbClr val="414040"/>
                  </a:solidFill>
                  <a:latin typeface="Cambria Math" panose="02040503050406030204" pitchFamily="18" charset="0"/>
                </a:endParaRPr>
              </a:p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:endParaRPr lang="en-US" sz="3200" b="0" i="1" dirty="0">
                  <a:solidFill>
                    <a:srgbClr val="414040"/>
                  </a:solidFill>
                  <a:latin typeface="Cambria Math" panose="02040503050406030204" pitchFamily="18" charset="0"/>
                </a:endParaRPr>
              </a:p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:endParaRPr lang="en-US" sz="3200" i="1" dirty="0">
                  <a:solidFill>
                    <a:srgbClr val="41404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7" name="Equation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98F999-8513-4D3C-A02C-A4B96985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569" y="3661321"/>
                <a:ext cx="1749453" cy="14773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D5C4B7-EE99-44DB-95FA-EE6CFDCB2E05}"/>
              </a:ext>
            </a:extLst>
          </p:cNvPr>
          <p:cNvGrpSpPr/>
          <p:nvPr/>
        </p:nvGrpSpPr>
        <p:grpSpPr>
          <a:xfrm>
            <a:off x="7816755" y="3707997"/>
            <a:ext cx="2269875" cy="2450109"/>
            <a:chOff x="7816755" y="3707997"/>
            <a:chExt cx="2269875" cy="2450109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747846D-F096-453B-8C0B-B5853B2553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3365" y="3718851"/>
              <a:ext cx="257148" cy="19027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FA39097-1B5F-4000-BBA0-3116C335E3B7}"/>
                </a:ext>
              </a:extLst>
            </p:cNvPr>
            <p:cNvGrpSpPr/>
            <p:nvPr/>
          </p:nvGrpSpPr>
          <p:grpSpPr>
            <a:xfrm>
              <a:off x="7816755" y="3707997"/>
              <a:ext cx="2269875" cy="2450109"/>
              <a:chOff x="1577442" y="4182842"/>
              <a:chExt cx="2269875" cy="2450109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49AD0D5-A76E-4D6D-938B-A5CAD6981302}"/>
                  </a:ext>
                </a:extLst>
              </p:cNvPr>
              <p:cNvGrpSpPr/>
              <p:nvPr/>
            </p:nvGrpSpPr>
            <p:grpSpPr>
              <a:xfrm>
                <a:off x="2000604" y="4340881"/>
                <a:ext cx="1787329" cy="1857289"/>
                <a:chOff x="1532665" y="3949138"/>
                <a:chExt cx="1787329" cy="1857289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8FA68C7-8015-4D3C-8A00-A5BB9EAA04BE}"/>
                    </a:ext>
                  </a:extLst>
                </p:cNvPr>
                <p:cNvCxnSpPr/>
                <p:nvPr/>
              </p:nvCxnSpPr>
              <p:spPr>
                <a:xfrm>
                  <a:off x="1540787" y="3949138"/>
                  <a:ext cx="0" cy="18572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AEC0F511-8797-4885-AC8F-2B6BD963B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2665" y="5783301"/>
                  <a:ext cx="1787329" cy="154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Equation">
                    <a:extLst>
                      <a:ext uri="{FF2B5EF4-FFF2-40B4-BE49-F238E27FC236}">
                        <a16:creationId xmlns:a16="http://schemas.microsoft.com/office/drawing/2014/main" id="{8187E110-2DD4-4D07-830F-8C14A69A2BDF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442" y="4182842"/>
                    <a:ext cx="380232" cy="106182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3600" dirty="0">
                      <a:solidFill>
                        <a:srgbClr val="414141"/>
                      </a:solidFill>
                    </a:endParaRPr>
                  </a:p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sz="3300" dirty="0">
                        <a:solidFill>
                          <a:srgbClr val="414040"/>
                        </a:solidFill>
                      </a:rPr>
                      <a:t> </a:t>
                    </a:r>
                    <a:endParaRPr lang="en-US"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Equation">
                    <a:extLst>
                      <a:ext uri="{FF2B5EF4-FFF2-40B4-BE49-F238E27FC236}">
                        <a16:creationId xmlns:a16="http://schemas.microsoft.com/office/drawing/2014/main" id="{8187E110-2DD4-4D07-830F-8C14A69A2B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442" y="4182842"/>
                    <a:ext cx="380232" cy="106182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Equation">
                    <a:extLst>
                      <a:ext uri="{FF2B5EF4-FFF2-40B4-BE49-F238E27FC236}">
                        <a16:creationId xmlns:a16="http://schemas.microsoft.com/office/drawing/2014/main" id="{C2AC9587-07B4-4FC4-960C-DE4119E7A3D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3379" y="6078953"/>
                    <a:ext cx="333938" cy="553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0" i="1" smtClean="0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3300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Equation">
                    <a:extLst>
                      <a:ext uri="{FF2B5EF4-FFF2-40B4-BE49-F238E27FC236}">
                        <a16:creationId xmlns:a16="http://schemas.microsoft.com/office/drawing/2014/main" id="{C2AC9587-07B4-4FC4-960C-DE4119E7A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3379" y="6078953"/>
                    <a:ext cx="333938" cy="5539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811E8814-69AC-49AA-BB3C-6765B8AE7287}"/>
                </a:ext>
              </a:extLst>
            </p:cNvPr>
            <p:cNvGrpSpPr/>
            <p:nvPr/>
          </p:nvGrpSpPr>
          <p:grpSpPr>
            <a:xfrm>
              <a:off x="8416701" y="4146087"/>
              <a:ext cx="1318757" cy="1294280"/>
              <a:chOff x="419091" y="393194"/>
              <a:chExt cx="1243543" cy="1352975"/>
            </a:xfrm>
          </p:grpSpPr>
          <p:sp>
            <p:nvSpPr>
              <p:cNvPr id="210" name="Circle">
                <a:extLst>
                  <a:ext uri="{FF2B5EF4-FFF2-40B4-BE49-F238E27FC236}">
                    <a16:creationId xmlns:a16="http://schemas.microsoft.com/office/drawing/2014/main" id="{A4DF2625-4B98-4036-9EAF-3E9EC40666CB}"/>
                  </a:ext>
                </a:extLst>
              </p:cNvPr>
              <p:cNvSpPr/>
              <p:nvPr/>
            </p:nvSpPr>
            <p:spPr>
              <a:xfrm>
                <a:off x="702725" y="6556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1" name="Circle">
                <a:extLst>
                  <a:ext uri="{FF2B5EF4-FFF2-40B4-BE49-F238E27FC236}">
                    <a16:creationId xmlns:a16="http://schemas.microsoft.com/office/drawing/2014/main" id="{776EA2B8-25FA-409F-B3F4-503EF921AA37}"/>
                  </a:ext>
                </a:extLst>
              </p:cNvPr>
              <p:cNvSpPr/>
              <p:nvPr/>
            </p:nvSpPr>
            <p:spPr>
              <a:xfrm>
                <a:off x="588425" y="10366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2" name="Circle">
                <a:extLst>
                  <a:ext uri="{FF2B5EF4-FFF2-40B4-BE49-F238E27FC236}">
                    <a16:creationId xmlns:a16="http://schemas.microsoft.com/office/drawing/2014/main" id="{7951363C-E991-4EED-A637-C7CC0A9F9254}"/>
                  </a:ext>
                </a:extLst>
              </p:cNvPr>
              <p:cNvSpPr/>
              <p:nvPr/>
            </p:nvSpPr>
            <p:spPr>
              <a:xfrm>
                <a:off x="530269" y="4228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3" name="Circle">
                <a:extLst>
                  <a:ext uri="{FF2B5EF4-FFF2-40B4-BE49-F238E27FC236}">
                    <a16:creationId xmlns:a16="http://schemas.microsoft.com/office/drawing/2014/main" id="{182C432C-0065-49BF-9C8E-49197363D7F0}"/>
                  </a:ext>
                </a:extLst>
              </p:cNvPr>
              <p:cNvSpPr/>
              <p:nvPr/>
            </p:nvSpPr>
            <p:spPr>
              <a:xfrm>
                <a:off x="524925" y="8969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4" name="Circle">
                <a:extLst>
                  <a:ext uri="{FF2B5EF4-FFF2-40B4-BE49-F238E27FC236}">
                    <a16:creationId xmlns:a16="http://schemas.microsoft.com/office/drawing/2014/main" id="{975BC9AF-7B28-489E-87EB-EB66F5D46072}"/>
                  </a:ext>
                </a:extLst>
              </p:cNvPr>
              <p:cNvSpPr/>
              <p:nvPr/>
            </p:nvSpPr>
            <p:spPr>
              <a:xfrm>
                <a:off x="530269" y="15150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5" name="Circle">
                <a:extLst>
                  <a:ext uri="{FF2B5EF4-FFF2-40B4-BE49-F238E27FC236}">
                    <a16:creationId xmlns:a16="http://schemas.microsoft.com/office/drawing/2014/main" id="{91F28CBC-29B3-4A83-9E62-D097B8A493F1}"/>
                  </a:ext>
                </a:extLst>
              </p:cNvPr>
              <p:cNvSpPr/>
              <p:nvPr/>
            </p:nvSpPr>
            <p:spPr>
              <a:xfrm>
                <a:off x="657269" y="15658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6" name="Circle">
                <a:extLst>
                  <a:ext uri="{FF2B5EF4-FFF2-40B4-BE49-F238E27FC236}">
                    <a16:creationId xmlns:a16="http://schemas.microsoft.com/office/drawing/2014/main" id="{E46A8545-44EF-4BE5-9C04-D0AB1E92B781}"/>
                  </a:ext>
                </a:extLst>
              </p:cNvPr>
              <p:cNvSpPr/>
              <p:nvPr/>
            </p:nvSpPr>
            <p:spPr>
              <a:xfrm>
                <a:off x="702725" y="5159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7" name="Circle">
                <a:extLst>
                  <a:ext uri="{FF2B5EF4-FFF2-40B4-BE49-F238E27FC236}">
                    <a16:creationId xmlns:a16="http://schemas.microsoft.com/office/drawing/2014/main" id="{2A713A31-6FF9-41FE-BE2A-37C37581043E}"/>
                  </a:ext>
                </a:extLst>
              </p:cNvPr>
              <p:cNvSpPr/>
              <p:nvPr/>
            </p:nvSpPr>
            <p:spPr>
              <a:xfrm>
                <a:off x="419091" y="7149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8" name="Circle">
                <a:extLst>
                  <a:ext uri="{FF2B5EF4-FFF2-40B4-BE49-F238E27FC236}">
                    <a16:creationId xmlns:a16="http://schemas.microsoft.com/office/drawing/2014/main" id="{C34942E6-F484-4117-A47D-958AAD2A6B37}"/>
                  </a:ext>
                </a:extLst>
              </p:cNvPr>
              <p:cNvSpPr/>
              <p:nvPr/>
            </p:nvSpPr>
            <p:spPr>
              <a:xfrm>
                <a:off x="660391" y="13880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19" name="Circle">
                <a:extLst>
                  <a:ext uri="{FF2B5EF4-FFF2-40B4-BE49-F238E27FC236}">
                    <a16:creationId xmlns:a16="http://schemas.microsoft.com/office/drawing/2014/main" id="{7A742CE8-C216-4ABB-B161-696E2698C679}"/>
                  </a:ext>
                </a:extLst>
              </p:cNvPr>
              <p:cNvSpPr/>
              <p:nvPr/>
            </p:nvSpPr>
            <p:spPr>
              <a:xfrm>
                <a:off x="651925" y="1155194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0" name="Circle">
                <a:extLst>
                  <a:ext uri="{FF2B5EF4-FFF2-40B4-BE49-F238E27FC236}">
                    <a16:creationId xmlns:a16="http://schemas.microsoft.com/office/drawing/2014/main" id="{4155EEC9-C769-4985-AEFA-265607923FBA}"/>
                  </a:ext>
                </a:extLst>
              </p:cNvPr>
              <p:cNvSpPr/>
              <p:nvPr/>
            </p:nvSpPr>
            <p:spPr>
              <a:xfrm>
                <a:off x="829725" y="13541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1" name="Circle">
                <a:extLst>
                  <a:ext uri="{FF2B5EF4-FFF2-40B4-BE49-F238E27FC236}">
                    <a16:creationId xmlns:a16="http://schemas.microsoft.com/office/drawing/2014/main" id="{6FCBC1AB-79B3-4CC7-BEDD-9A8AA49828C1}"/>
                  </a:ext>
                </a:extLst>
              </p:cNvPr>
              <p:cNvSpPr/>
              <p:nvPr/>
            </p:nvSpPr>
            <p:spPr>
              <a:xfrm>
                <a:off x="829725" y="15319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2" name="Circle">
                <a:extLst>
                  <a:ext uri="{FF2B5EF4-FFF2-40B4-BE49-F238E27FC236}">
                    <a16:creationId xmlns:a16="http://schemas.microsoft.com/office/drawing/2014/main" id="{96EECC7B-3A74-4CC4-9C3E-4537B8B56F8A}"/>
                  </a:ext>
                </a:extLst>
              </p:cNvPr>
              <p:cNvSpPr/>
              <p:nvPr/>
            </p:nvSpPr>
            <p:spPr>
              <a:xfrm>
                <a:off x="860469" y="6260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3" name="Circle">
                <a:extLst>
                  <a:ext uri="{FF2B5EF4-FFF2-40B4-BE49-F238E27FC236}">
                    <a16:creationId xmlns:a16="http://schemas.microsoft.com/office/drawing/2014/main" id="{77FC9A68-E617-44F1-B85B-DE174BFB3ABE}"/>
                  </a:ext>
                </a:extLst>
              </p:cNvPr>
              <p:cNvSpPr/>
              <p:nvPr/>
            </p:nvSpPr>
            <p:spPr>
              <a:xfrm>
                <a:off x="905925" y="10239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4" name="Circle">
                <a:extLst>
                  <a:ext uri="{FF2B5EF4-FFF2-40B4-BE49-F238E27FC236}">
                    <a16:creationId xmlns:a16="http://schemas.microsoft.com/office/drawing/2014/main" id="{CAC68278-CAFC-4DDB-B4BE-E725B62D6CAC}"/>
                  </a:ext>
                </a:extLst>
              </p:cNvPr>
              <p:cNvSpPr/>
              <p:nvPr/>
            </p:nvSpPr>
            <p:spPr>
              <a:xfrm>
                <a:off x="530269" y="7530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5" name="Circle">
                <a:extLst>
                  <a:ext uri="{FF2B5EF4-FFF2-40B4-BE49-F238E27FC236}">
                    <a16:creationId xmlns:a16="http://schemas.microsoft.com/office/drawing/2014/main" id="{B3A23FB5-7296-4EBD-BCEB-2FF01146E585}"/>
                  </a:ext>
                </a:extLst>
              </p:cNvPr>
              <p:cNvSpPr/>
              <p:nvPr/>
            </p:nvSpPr>
            <p:spPr>
              <a:xfrm>
                <a:off x="784269" y="10578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6" name="Circle">
                <a:extLst>
                  <a:ext uri="{FF2B5EF4-FFF2-40B4-BE49-F238E27FC236}">
                    <a16:creationId xmlns:a16="http://schemas.microsoft.com/office/drawing/2014/main" id="{A3FE3130-EEDC-480F-84BC-E2C5FED0BE97}"/>
                  </a:ext>
                </a:extLst>
              </p:cNvPr>
              <p:cNvSpPr/>
              <p:nvPr/>
            </p:nvSpPr>
            <p:spPr>
              <a:xfrm>
                <a:off x="829725" y="12144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7" name="Circle">
                <a:extLst>
                  <a:ext uri="{FF2B5EF4-FFF2-40B4-BE49-F238E27FC236}">
                    <a16:creationId xmlns:a16="http://schemas.microsoft.com/office/drawing/2014/main" id="{5B4548E7-C6F7-409A-97FA-7AE85D292421}"/>
                  </a:ext>
                </a:extLst>
              </p:cNvPr>
              <p:cNvSpPr/>
              <p:nvPr/>
            </p:nvSpPr>
            <p:spPr>
              <a:xfrm>
                <a:off x="673091" y="9054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8" name="Circle">
                <a:extLst>
                  <a:ext uri="{FF2B5EF4-FFF2-40B4-BE49-F238E27FC236}">
                    <a16:creationId xmlns:a16="http://schemas.microsoft.com/office/drawing/2014/main" id="{3F9EDC19-4245-40E4-8F8E-FD5F2112E7BA}"/>
                  </a:ext>
                </a:extLst>
              </p:cNvPr>
              <p:cNvSpPr/>
              <p:nvPr/>
            </p:nvSpPr>
            <p:spPr>
              <a:xfrm>
                <a:off x="520691" y="12610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29" name="Circle">
                <a:extLst>
                  <a:ext uri="{FF2B5EF4-FFF2-40B4-BE49-F238E27FC236}">
                    <a16:creationId xmlns:a16="http://schemas.microsoft.com/office/drawing/2014/main" id="{6E16A384-8E2A-4A03-BB7F-58D2B006F7A5}"/>
                  </a:ext>
                </a:extLst>
              </p:cNvPr>
              <p:cNvSpPr/>
              <p:nvPr/>
            </p:nvSpPr>
            <p:spPr>
              <a:xfrm>
                <a:off x="651925" y="1282194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0" name="Circle">
                <a:extLst>
                  <a:ext uri="{FF2B5EF4-FFF2-40B4-BE49-F238E27FC236}">
                    <a16:creationId xmlns:a16="http://schemas.microsoft.com/office/drawing/2014/main" id="{E7329883-5C11-46D0-8095-D072B0ADB1CD}"/>
                  </a:ext>
                </a:extLst>
              </p:cNvPr>
              <p:cNvSpPr/>
              <p:nvPr/>
            </p:nvSpPr>
            <p:spPr>
              <a:xfrm>
                <a:off x="956725" y="16589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1" name="Circle">
                <a:extLst>
                  <a:ext uri="{FF2B5EF4-FFF2-40B4-BE49-F238E27FC236}">
                    <a16:creationId xmlns:a16="http://schemas.microsoft.com/office/drawing/2014/main" id="{64130114-9EEA-460D-9015-11B3D3C86AB4}"/>
                  </a:ext>
                </a:extLst>
              </p:cNvPr>
              <p:cNvSpPr/>
              <p:nvPr/>
            </p:nvSpPr>
            <p:spPr>
              <a:xfrm>
                <a:off x="778925" y="7699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2" name="Circle">
                <a:extLst>
                  <a:ext uri="{FF2B5EF4-FFF2-40B4-BE49-F238E27FC236}">
                    <a16:creationId xmlns:a16="http://schemas.microsoft.com/office/drawing/2014/main" id="{859E9CFA-B849-4EA4-8218-D23B6B039976}"/>
                  </a:ext>
                </a:extLst>
              </p:cNvPr>
              <p:cNvSpPr/>
              <p:nvPr/>
            </p:nvSpPr>
            <p:spPr>
              <a:xfrm>
                <a:off x="575725" y="8334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3" name="Circle">
                <a:extLst>
                  <a:ext uri="{FF2B5EF4-FFF2-40B4-BE49-F238E27FC236}">
                    <a16:creationId xmlns:a16="http://schemas.microsoft.com/office/drawing/2014/main" id="{C7E337B2-A425-48B7-99B1-A29FA9374F1A}"/>
                  </a:ext>
                </a:extLst>
              </p:cNvPr>
              <p:cNvSpPr/>
              <p:nvPr/>
            </p:nvSpPr>
            <p:spPr>
              <a:xfrm>
                <a:off x="1028691" y="1451528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4" name="Circle">
                <a:extLst>
                  <a:ext uri="{FF2B5EF4-FFF2-40B4-BE49-F238E27FC236}">
                    <a16:creationId xmlns:a16="http://schemas.microsoft.com/office/drawing/2014/main" id="{B6EB90DE-8187-47FF-9AA0-8A0ECC2F6309}"/>
                  </a:ext>
                </a:extLst>
              </p:cNvPr>
              <p:cNvSpPr/>
              <p:nvPr/>
            </p:nvSpPr>
            <p:spPr>
              <a:xfrm>
                <a:off x="1350425" y="15446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5" name="Circle">
                <a:extLst>
                  <a:ext uri="{FF2B5EF4-FFF2-40B4-BE49-F238E27FC236}">
                    <a16:creationId xmlns:a16="http://schemas.microsoft.com/office/drawing/2014/main" id="{0F803572-14AC-436B-A91E-CA27A56717AC}"/>
                  </a:ext>
                </a:extLst>
              </p:cNvPr>
              <p:cNvSpPr/>
              <p:nvPr/>
            </p:nvSpPr>
            <p:spPr>
              <a:xfrm>
                <a:off x="1286925" y="14049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6" name="Circle">
                <a:extLst>
                  <a:ext uri="{FF2B5EF4-FFF2-40B4-BE49-F238E27FC236}">
                    <a16:creationId xmlns:a16="http://schemas.microsoft.com/office/drawing/2014/main" id="{59280119-2A63-43B0-8536-7B76FA8B87F9}"/>
                  </a:ext>
                </a:extLst>
              </p:cNvPr>
              <p:cNvSpPr/>
              <p:nvPr/>
            </p:nvSpPr>
            <p:spPr>
              <a:xfrm>
                <a:off x="1165269" y="1438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7" name="Circle">
                <a:extLst>
                  <a:ext uri="{FF2B5EF4-FFF2-40B4-BE49-F238E27FC236}">
                    <a16:creationId xmlns:a16="http://schemas.microsoft.com/office/drawing/2014/main" id="{E3B9AE6F-9C0C-4969-AF97-B12E87744637}"/>
                  </a:ext>
                </a:extLst>
              </p:cNvPr>
              <p:cNvSpPr/>
              <p:nvPr/>
            </p:nvSpPr>
            <p:spPr>
              <a:xfrm>
                <a:off x="1210725" y="15954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8" name="Circle">
                <a:extLst>
                  <a:ext uri="{FF2B5EF4-FFF2-40B4-BE49-F238E27FC236}">
                    <a16:creationId xmlns:a16="http://schemas.microsoft.com/office/drawing/2014/main" id="{6F9F4C6E-7763-4511-A808-170CDB8B49AE}"/>
                  </a:ext>
                </a:extLst>
              </p:cNvPr>
              <p:cNvSpPr/>
              <p:nvPr/>
            </p:nvSpPr>
            <p:spPr>
              <a:xfrm>
                <a:off x="1054091" y="1667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39" name="Circle">
                <a:extLst>
                  <a:ext uri="{FF2B5EF4-FFF2-40B4-BE49-F238E27FC236}">
                    <a16:creationId xmlns:a16="http://schemas.microsoft.com/office/drawing/2014/main" id="{9DE86491-A353-4EFB-9173-EF93BB1AD8B8}"/>
                  </a:ext>
                </a:extLst>
              </p:cNvPr>
              <p:cNvSpPr/>
              <p:nvPr/>
            </p:nvSpPr>
            <p:spPr>
              <a:xfrm>
                <a:off x="1041391" y="1248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0" name="Circle">
                <a:extLst>
                  <a:ext uri="{FF2B5EF4-FFF2-40B4-BE49-F238E27FC236}">
                    <a16:creationId xmlns:a16="http://schemas.microsoft.com/office/drawing/2014/main" id="{FA93C2B4-CE62-46C3-8C7C-9E11AAAF40D9}"/>
                  </a:ext>
                </a:extLst>
              </p:cNvPr>
              <p:cNvSpPr/>
              <p:nvPr/>
            </p:nvSpPr>
            <p:spPr>
              <a:xfrm>
                <a:off x="1413925" y="1663194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1" name="Circle">
                <a:extLst>
                  <a:ext uri="{FF2B5EF4-FFF2-40B4-BE49-F238E27FC236}">
                    <a16:creationId xmlns:a16="http://schemas.microsoft.com/office/drawing/2014/main" id="{C4A2B6BD-7B32-497C-91CF-E8F6143A7224}"/>
                  </a:ext>
                </a:extLst>
              </p:cNvPr>
              <p:cNvSpPr/>
              <p:nvPr/>
            </p:nvSpPr>
            <p:spPr>
              <a:xfrm>
                <a:off x="1210725" y="12652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1AA9D77B-0C01-40E9-BFEC-156EC807A76D}"/>
                  </a:ext>
                </a:extLst>
              </p:cNvPr>
              <p:cNvSpPr/>
              <p:nvPr/>
            </p:nvSpPr>
            <p:spPr>
              <a:xfrm>
                <a:off x="1591725" y="15319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3" name="Circle">
                <a:extLst>
                  <a:ext uri="{FF2B5EF4-FFF2-40B4-BE49-F238E27FC236}">
                    <a16:creationId xmlns:a16="http://schemas.microsoft.com/office/drawing/2014/main" id="{0D694FC4-5E26-4A7A-8690-43A339F423F2}"/>
                  </a:ext>
                </a:extLst>
              </p:cNvPr>
              <p:cNvSpPr/>
              <p:nvPr/>
            </p:nvSpPr>
            <p:spPr>
              <a:xfrm>
                <a:off x="1419269" y="12483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4" name="Circle">
                <a:extLst>
                  <a:ext uri="{FF2B5EF4-FFF2-40B4-BE49-F238E27FC236}">
                    <a16:creationId xmlns:a16="http://schemas.microsoft.com/office/drawing/2014/main" id="{C87DE002-4C37-4DA7-89E0-BCE28492139A}"/>
                  </a:ext>
                </a:extLst>
              </p:cNvPr>
              <p:cNvSpPr/>
              <p:nvPr/>
            </p:nvSpPr>
            <p:spPr>
              <a:xfrm>
                <a:off x="1159925" y="6429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171CC73B-7BA5-4AD0-BF40-A815E5073EE9}"/>
                  </a:ext>
                </a:extLst>
              </p:cNvPr>
              <p:cNvSpPr/>
              <p:nvPr/>
            </p:nvSpPr>
            <p:spPr>
              <a:xfrm>
                <a:off x="1419269" y="6768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6" name="Circle">
                <a:extLst>
                  <a:ext uri="{FF2B5EF4-FFF2-40B4-BE49-F238E27FC236}">
                    <a16:creationId xmlns:a16="http://schemas.microsoft.com/office/drawing/2014/main" id="{3BCBC0A9-B871-47FF-86FE-13740ED4E9FB}"/>
                  </a:ext>
                </a:extLst>
              </p:cNvPr>
              <p:cNvSpPr/>
              <p:nvPr/>
            </p:nvSpPr>
            <p:spPr>
              <a:xfrm>
                <a:off x="1464725" y="10874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7" name="Circle">
                <a:extLst>
                  <a:ext uri="{FF2B5EF4-FFF2-40B4-BE49-F238E27FC236}">
                    <a16:creationId xmlns:a16="http://schemas.microsoft.com/office/drawing/2014/main" id="{D6835FE7-4A97-43CD-BCD3-5A355C4B99C8}"/>
                  </a:ext>
                </a:extLst>
              </p:cNvPr>
              <p:cNvSpPr/>
              <p:nvPr/>
            </p:nvSpPr>
            <p:spPr>
              <a:xfrm>
                <a:off x="1435091" y="14134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8" name="Circle">
                <a:extLst>
                  <a:ext uri="{FF2B5EF4-FFF2-40B4-BE49-F238E27FC236}">
                    <a16:creationId xmlns:a16="http://schemas.microsoft.com/office/drawing/2014/main" id="{4C4468DA-6872-4237-988A-19D5938B457A}"/>
                  </a:ext>
                </a:extLst>
              </p:cNvPr>
              <p:cNvSpPr/>
              <p:nvPr/>
            </p:nvSpPr>
            <p:spPr>
              <a:xfrm>
                <a:off x="1295391" y="1134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49" name="Circle">
                <a:extLst>
                  <a:ext uri="{FF2B5EF4-FFF2-40B4-BE49-F238E27FC236}">
                    <a16:creationId xmlns:a16="http://schemas.microsoft.com/office/drawing/2014/main" id="{E6AF3217-40AC-4253-9CB8-D2372132A36A}"/>
                  </a:ext>
                </a:extLst>
              </p:cNvPr>
              <p:cNvSpPr/>
              <p:nvPr/>
            </p:nvSpPr>
            <p:spPr>
              <a:xfrm>
                <a:off x="1413925" y="393194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0" name="Circle">
                <a:extLst>
                  <a:ext uri="{FF2B5EF4-FFF2-40B4-BE49-F238E27FC236}">
                    <a16:creationId xmlns:a16="http://schemas.microsoft.com/office/drawing/2014/main" id="{22081631-412D-41AD-85C0-5DE9CFAC63B0}"/>
                  </a:ext>
                </a:extLst>
              </p:cNvPr>
              <p:cNvSpPr/>
              <p:nvPr/>
            </p:nvSpPr>
            <p:spPr>
              <a:xfrm>
                <a:off x="1591725" y="14049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1" name="Circle">
                <a:extLst>
                  <a:ext uri="{FF2B5EF4-FFF2-40B4-BE49-F238E27FC236}">
                    <a16:creationId xmlns:a16="http://schemas.microsoft.com/office/drawing/2014/main" id="{00F9F551-03AB-4D91-B280-FD912B02AF8F}"/>
                  </a:ext>
                </a:extLst>
              </p:cNvPr>
              <p:cNvSpPr/>
              <p:nvPr/>
            </p:nvSpPr>
            <p:spPr>
              <a:xfrm>
                <a:off x="1159925" y="7699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2" name="Circle">
                <a:extLst>
                  <a:ext uri="{FF2B5EF4-FFF2-40B4-BE49-F238E27FC236}">
                    <a16:creationId xmlns:a16="http://schemas.microsoft.com/office/drawing/2014/main" id="{F61862B5-6EEC-4191-8D4B-EFF0594B2F8B}"/>
                  </a:ext>
                </a:extLst>
              </p:cNvPr>
              <p:cNvSpPr/>
              <p:nvPr/>
            </p:nvSpPr>
            <p:spPr>
              <a:xfrm>
                <a:off x="1464725" y="9604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3" name="Circle">
                <a:extLst>
                  <a:ext uri="{FF2B5EF4-FFF2-40B4-BE49-F238E27FC236}">
                    <a16:creationId xmlns:a16="http://schemas.microsoft.com/office/drawing/2014/main" id="{542022B7-DB72-4DE2-A156-B96611630B2F}"/>
                  </a:ext>
                </a:extLst>
              </p:cNvPr>
              <p:cNvSpPr/>
              <p:nvPr/>
            </p:nvSpPr>
            <p:spPr>
              <a:xfrm>
                <a:off x="1155691" y="4355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4" name="Circle">
                <a:extLst>
                  <a:ext uri="{FF2B5EF4-FFF2-40B4-BE49-F238E27FC236}">
                    <a16:creationId xmlns:a16="http://schemas.microsoft.com/office/drawing/2014/main" id="{9C36C24D-A174-4F3C-8E41-F0F501FFCA1F}"/>
                  </a:ext>
                </a:extLst>
              </p:cNvPr>
              <p:cNvSpPr/>
              <p:nvPr/>
            </p:nvSpPr>
            <p:spPr>
              <a:xfrm>
                <a:off x="905925" y="863094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5" name="Circle">
                <a:extLst>
                  <a:ext uri="{FF2B5EF4-FFF2-40B4-BE49-F238E27FC236}">
                    <a16:creationId xmlns:a16="http://schemas.microsoft.com/office/drawing/2014/main" id="{FAF9FAAE-BA7B-4FAA-B979-8D2843F8C65C}"/>
                  </a:ext>
                </a:extLst>
              </p:cNvPr>
              <p:cNvSpPr/>
              <p:nvPr/>
            </p:nvSpPr>
            <p:spPr>
              <a:xfrm>
                <a:off x="829725" y="465161"/>
                <a:ext cx="70909" cy="7874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6" name="Circle">
                <a:extLst>
                  <a:ext uri="{FF2B5EF4-FFF2-40B4-BE49-F238E27FC236}">
                    <a16:creationId xmlns:a16="http://schemas.microsoft.com/office/drawing/2014/main" id="{AB8C92BA-CD3D-4ADB-9544-75F522398601}"/>
                  </a:ext>
                </a:extLst>
              </p:cNvPr>
              <p:cNvSpPr/>
              <p:nvPr/>
            </p:nvSpPr>
            <p:spPr>
              <a:xfrm>
                <a:off x="1210725" y="9858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7" name="Circle">
                <a:extLst>
                  <a:ext uri="{FF2B5EF4-FFF2-40B4-BE49-F238E27FC236}">
                    <a16:creationId xmlns:a16="http://schemas.microsoft.com/office/drawing/2014/main" id="{D20FFD43-BAD1-401A-8CAC-832DD710C919}"/>
                  </a:ext>
                </a:extLst>
              </p:cNvPr>
              <p:cNvSpPr/>
              <p:nvPr/>
            </p:nvSpPr>
            <p:spPr>
              <a:xfrm>
                <a:off x="1092191" y="10451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8" name="Circle">
                <a:extLst>
                  <a:ext uri="{FF2B5EF4-FFF2-40B4-BE49-F238E27FC236}">
                    <a16:creationId xmlns:a16="http://schemas.microsoft.com/office/drawing/2014/main" id="{C640DBE3-25BA-4EA9-AF3C-D4758EFFD36C}"/>
                  </a:ext>
                </a:extLst>
              </p:cNvPr>
              <p:cNvSpPr/>
              <p:nvPr/>
            </p:nvSpPr>
            <p:spPr>
              <a:xfrm>
                <a:off x="1032925" y="863094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59" name="Circle">
                <a:extLst>
                  <a:ext uri="{FF2B5EF4-FFF2-40B4-BE49-F238E27FC236}">
                    <a16:creationId xmlns:a16="http://schemas.microsoft.com/office/drawing/2014/main" id="{6A270DFC-7977-47BC-A642-8A6C790ECAC1}"/>
                  </a:ext>
                </a:extLst>
              </p:cNvPr>
              <p:cNvSpPr/>
              <p:nvPr/>
            </p:nvSpPr>
            <p:spPr>
              <a:xfrm>
                <a:off x="1248825" y="5286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60" name="Circle">
                <a:extLst>
                  <a:ext uri="{FF2B5EF4-FFF2-40B4-BE49-F238E27FC236}">
                    <a16:creationId xmlns:a16="http://schemas.microsoft.com/office/drawing/2014/main" id="{8E835EE8-7F6A-4130-9DAD-61217645185D}"/>
                  </a:ext>
                </a:extLst>
              </p:cNvPr>
              <p:cNvSpPr/>
              <p:nvPr/>
            </p:nvSpPr>
            <p:spPr>
              <a:xfrm>
                <a:off x="1032925" y="659894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61" name="Circle">
                <a:extLst>
                  <a:ext uri="{FF2B5EF4-FFF2-40B4-BE49-F238E27FC236}">
                    <a16:creationId xmlns:a16="http://schemas.microsoft.com/office/drawing/2014/main" id="{F970ACEB-D38B-4ED1-B514-5783532186C4}"/>
                  </a:ext>
                </a:extLst>
              </p:cNvPr>
              <p:cNvSpPr/>
              <p:nvPr/>
            </p:nvSpPr>
            <p:spPr>
              <a:xfrm>
                <a:off x="1470069" y="753028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62" name="Circle">
                <a:extLst>
                  <a:ext uri="{FF2B5EF4-FFF2-40B4-BE49-F238E27FC236}">
                    <a16:creationId xmlns:a16="http://schemas.microsoft.com/office/drawing/2014/main" id="{17749B1E-C2BF-44B0-A8DD-670B5330E1CC}"/>
                  </a:ext>
                </a:extLst>
              </p:cNvPr>
              <p:cNvSpPr/>
              <p:nvPr/>
            </p:nvSpPr>
            <p:spPr>
              <a:xfrm>
                <a:off x="1045625" y="465612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63" name="Circle">
                <a:extLst>
                  <a:ext uri="{FF2B5EF4-FFF2-40B4-BE49-F238E27FC236}">
                    <a16:creationId xmlns:a16="http://schemas.microsoft.com/office/drawing/2014/main" id="{6E54EEED-30A8-4317-A2A0-F9C527CB894C}"/>
                  </a:ext>
                </a:extLst>
              </p:cNvPr>
              <p:cNvSpPr/>
              <p:nvPr/>
            </p:nvSpPr>
            <p:spPr>
              <a:xfrm>
                <a:off x="1286925" y="863094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264" name="Circle">
                <a:extLst>
                  <a:ext uri="{FF2B5EF4-FFF2-40B4-BE49-F238E27FC236}">
                    <a16:creationId xmlns:a16="http://schemas.microsoft.com/office/drawing/2014/main" id="{8DAB470B-FDA5-4D58-BCE6-7E37C42F7292}"/>
                  </a:ext>
                </a:extLst>
              </p:cNvPr>
              <p:cNvSpPr/>
              <p:nvPr/>
            </p:nvSpPr>
            <p:spPr>
              <a:xfrm>
                <a:off x="944025" y="490561"/>
                <a:ext cx="70909" cy="7874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 sz="225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79405" y="4321654"/>
                <a:ext cx="3369070" cy="133741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41404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414040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41404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i="1" dirty="0">
                  <a:solidFill>
                    <a:srgbClr val="414040"/>
                  </a:solidFill>
                  <a:latin typeface="Cambria Math" panose="02040503050406030204" pitchFamily="18" charset="0"/>
                </a:endParaRPr>
              </a:p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414040"/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solidFill>
                            <a:srgbClr val="41404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414040"/>
                                  </a:solidFill>
                                  <a:latin typeface="Cambria Math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41404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41404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41404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41404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41404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405" y="4321654"/>
                <a:ext cx="3369070" cy="133741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42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584776"/>
          </a:xfrm>
        </p:spPr>
        <p:txBody>
          <a:bodyPr/>
          <a:lstStyle/>
          <a:p>
            <a:r>
              <a:rPr lang="en-US" dirty="0"/>
              <a:t>Representation Matters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18D68-911B-43DA-9353-97A093BC302B}"/>
              </a:ext>
            </a:extLst>
          </p:cNvPr>
          <p:cNvGrpSpPr/>
          <p:nvPr/>
        </p:nvGrpSpPr>
        <p:grpSpPr>
          <a:xfrm>
            <a:off x="765200" y="2870397"/>
            <a:ext cx="10463437" cy="1299439"/>
            <a:chOff x="844043" y="1848460"/>
            <a:chExt cx="10463437" cy="12994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3FC50DC-68F2-4EF7-BD2A-8837DA1CCD1F}"/>
                </a:ext>
              </a:extLst>
            </p:cNvPr>
            <p:cNvGrpSpPr/>
            <p:nvPr/>
          </p:nvGrpSpPr>
          <p:grpSpPr>
            <a:xfrm>
              <a:off x="4923790" y="1848460"/>
              <a:ext cx="6383690" cy="1298130"/>
              <a:chOff x="1972081" y="1848460"/>
              <a:chExt cx="6383690" cy="1298130"/>
            </a:xfrm>
          </p:grpSpPr>
          <p:sp>
            <p:nvSpPr>
              <p:cNvPr id="8" name="Equation"/>
              <p:cNvSpPr txBox="1"/>
              <p:nvPr/>
            </p:nvSpPr>
            <p:spPr>
              <a:xfrm>
                <a:off x="7922689" y="1965739"/>
                <a:ext cx="65" cy="1092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:endParaRPr sz="7100" dirty="0">
                  <a:solidFill>
                    <a:srgbClr val="414141"/>
                  </a:solidFill>
                </a:endParaRPr>
              </a:p>
            </p:txBody>
          </p:sp>
          <p:sp>
            <p:nvSpPr>
              <p:cNvPr id="10" name="Regression"/>
              <p:cNvSpPr txBox="1"/>
              <p:nvPr/>
            </p:nvSpPr>
            <p:spPr>
              <a:xfrm>
                <a:off x="4937495" y="2512544"/>
                <a:ext cx="102657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</a:defRPr>
                </a:lvl1pPr>
              </a:lstStyle>
              <a:p>
                <a:endParaRPr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1E6F332-085F-4CE8-B482-4504BC5C77CF}"/>
                  </a:ext>
                </a:extLst>
              </p:cNvPr>
              <p:cNvGrpSpPr/>
              <p:nvPr/>
            </p:nvGrpSpPr>
            <p:grpSpPr>
              <a:xfrm>
                <a:off x="1972081" y="1848460"/>
                <a:ext cx="6383690" cy="1298130"/>
                <a:chOff x="1972081" y="1848460"/>
                <a:chExt cx="6383690" cy="1298130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1972081" y="1848460"/>
                  <a:ext cx="6383690" cy="1298130"/>
                  <a:chOff x="1772414" y="1860037"/>
                  <a:chExt cx="6142833" cy="12981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Equation"/>
                      <p:cNvSpPr txBox="1"/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72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Rounded Rectangle"/>
                  <p:cNvSpPr/>
                  <p:nvPr/>
                </p:nvSpPr>
                <p:spPr>
                  <a:xfrm>
                    <a:off x="4735596" y="1860037"/>
                    <a:ext cx="1546106" cy="1298130"/>
                  </a:xfrm>
                  <a:prstGeom prst="roundRect">
                    <a:avLst>
                      <a:gd name="adj" fmla="val 15000"/>
                    </a:avLst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</a:ln>
                  <a:effectLst/>
                </p:spPr>
                <p:txBody>
                  <a:bodyPr lIns="50800" tIns="50800" rIns="50800" bIns="50800" anchor="ctr"/>
                  <a:lstStyle/>
                  <a:p>
                    <a:pPr algn="ctr">
                      <a:defRPr sz="3200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</a:defRPr>
                    </a:pPr>
                    <a:endParaRPr dirty="0">
                      <a:latin typeface="Karla" pitchFamily="2" charset="0"/>
                    </a:endParaRPr>
                  </a:p>
                </p:txBody>
              </p:sp>
              <p:sp>
                <p:nvSpPr>
                  <p:cNvPr id="7" name="Line"/>
                  <p:cNvSpPr/>
                  <p:nvPr/>
                </p:nvSpPr>
                <p:spPr>
                  <a:xfrm>
                    <a:off x="3779356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9" name="Line"/>
                  <p:cNvSpPr/>
                  <p:nvPr/>
                </p:nvSpPr>
                <p:spPr>
                  <a:xfrm>
                    <a:off x="6483203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45" name="Linear"/>
                  <p:cNvSpPr txBox="1"/>
                  <p:nvPr/>
                </p:nvSpPr>
                <p:spPr>
                  <a:xfrm>
                    <a:off x="5694871" y="2296644"/>
                    <a:ext cx="102657" cy="37959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>
                        <a:solidFill>
                          <a:schemeClr val="accent2">
                            <a:hueOff val="597264"/>
                            <a:satOff val="5158"/>
                            <a:lumOff val="-17289"/>
                          </a:schemeClr>
                        </a:solidFill>
                      </a:defRPr>
                    </a:lvl1pPr>
                  </a:lstStyle>
                  <a:p>
                    <a:pPr algn="ctr"/>
                    <a:endParaRPr dirty="0">
                      <a:latin typeface="Karla" pitchFamily="2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Equation"/>
                      <p:cNvSpPr txBox="1"/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l"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m:oMathPara>
                        </a14:m>
                        <a:endParaRPr sz="67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3CB04C0-5BA3-4163-866C-25403376F858}"/>
                    </a:ext>
                  </a:extLst>
                </p:cNvPr>
                <p:cNvSpPr/>
                <p:nvPr/>
              </p:nvSpPr>
              <p:spPr>
                <a:xfrm>
                  <a:off x="5001391" y="2245471"/>
                  <a:ext cx="1726509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  <a:latin typeface="Karla" pitchFamily="2" charset="0"/>
                    </a:rPr>
                    <a:t>Task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/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700" b="0" i="1" smtClean="0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sz="67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">
              <a:extLst>
                <a:ext uri="{FF2B5EF4-FFF2-40B4-BE49-F238E27FC236}">
                  <a16:creationId xmlns:a16="http://schemas.microsoft.com/office/drawing/2014/main" id="{4F905026-9A74-461C-AA53-2C7881674CB8}"/>
                </a:ext>
              </a:extLst>
            </p:cNvPr>
            <p:cNvSpPr/>
            <p:nvPr/>
          </p:nvSpPr>
          <p:spPr>
            <a:xfrm>
              <a:off x="2432248" y="1849769"/>
              <a:ext cx="1606728" cy="1298130"/>
            </a:xfrm>
            <a:prstGeom prst="roundRect">
              <a:avLst>
                <a:gd name="adj" fmla="val 15000"/>
              </a:avLst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 dirty="0">
                <a:latin typeface="Karla" pitchFamily="2" charset="0"/>
              </a:endParaRPr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7CAF32D9-D3A5-4FBD-A92E-AFD227D685D8}"/>
                </a:ext>
              </a:extLst>
            </p:cNvPr>
            <p:cNvSpPr/>
            <p:nvPr/>
          </p:nvSpPr>
          <p:spPr>
            <a:xfrm>
              <a:off x="1576590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F383B54F-C3EC-4EDF-8A30-4C9C49B1C6DC}"/>
                </a:ext>
              </a:extLst>
            </p:cNvPr>
            <p:cNvSpPr/>
            <p:nvPr/>
          </p:nvSpPr>
          <p:spPr>
            <a:xfrm>
              <a:off x="4248378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BC3B66-AC41-4A09-92E7-EA42B9F3D86B}"/>
                </a:ext>
              </a:extLst>
            </p:cNvPr>
            <p:cNvSpPr/>
            <p:nvPr/>
          </p:nvSpPr>
          <p:spPr>
            <a:xfrm>
              <a:off x="2382193" y="2191957"/>
              <a:ext cx="172650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Learn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6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18D68-911B-43DA-9353-97A093BC302B}"/>
              </a:ext>
            </a:extLst>
          </p:cNvPr>
          <p:cNvGrpSpPr/>
          <p:nvPr/>
        </p:nvGrpSpPr>
        <p:grpSpPr>
          <a:xfrm>
            <a:off x="765200" y="2870397"/>
            <a:ext cx="10463437" cy="1299439"/>
            <a:chOff x="844043" y="1848460"/>
            <a:chExt cx="10463437" cy="12994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3FC50DC-68F2-4EF7-BD2A-8837DA1CCD1F}"/>
                </a:ext>
              </a:extLst>
            </p:cNvPr>
            <p:cNvGrpSpPr/>
            <p:nvPr/>
          </p:nvGrpSpPr>
          <p:grpSpPr>
            <a:xfrm>
              <a:off x="4923790" y="1848460"/>
              <a:ext cx="6383690" cy="1298130"/>
              <a:chOff x="1972081" y="1848460"/>
              <a:chExt cx="6383690" cy="1298130"/>
            </a:xfrm>
          </p:grpSpPr>
          <p:sp>
            <p:nvSpPr>
              <p:cNvPr id="8" name="Equation"/>
              <p:cNvSpPr txBox="1"/>
              <p:nvPr/>
            </p:nvSpPr>
            <p:spPr>
              <a:xfrm>
                <a:off x="7922689" y="1965739"/>
                <a:ext cx="65" cy="1092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:endParaRPr sz="7100" dirty="0">
                  <a:solidFill>
                    <a:srgbClr val="414141"/>
                  </a:solidFill>
                </a:endParaRPr>
              </a:p>
            </p:txBody>
          </p:sp>
          <p:sp>
            <p:nvSpPr>
              <p:cNvPr id="10" name="Regression"/>
              <p:cNvSpPr txBox="1"/>
              <p:nvPr/>
            </p:nvSpPr>
            <p:spPr>
              <a:xfrm>
                <a:off x="4937495" y="2512544"/>
                <a:ext cx="102657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597264"/>
                        <a:satOff val="5158"/>
                        <a:lumOff val="-17289"/>
                      </a:schemeClr>
                    </a:solidFill>
                  </a:defRPr>
                </a:lvl1pPr>
              </a:lstStyle>
              <a:p>
                <a:endParaRPr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1E6F332-085F-4CE8-B482-4504BC5C77CF}"/>
                  </a:ext>
                </a:extLst>
              </p:cNvPr>
              <p:cNvGrpSpPr/>
              <p:nvPr/>
            </p:nvGrpSpPr>
            <p:grpSpPr>
              <a:xfrm>
                <a:off x="1972081" y="1848460"/>
                <a:ext cx="6383690" cy="1298130"/>
                <a:chOff x="1972081" y="1848460"/>
                <a:chExt cx="6383690" cy="1298130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1972081" y="1848460"/>
                  <a:ext cx="6383690" cy="1298130"/>
                  <a:chOff x="1772414" y="1860037"/>
                  <a:chExt cx="6142833" cy="12981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Equation"/>
                      <p:cNvSpPr txBox="1"/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7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72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72414" y="1905555"/>
                        <a:ext cx="2063586" cy="110799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Rounded Rectangle"/>
                  <p:cNvSpPr/>
                  <p:nvPr/>
                </p:nvSpPr>
                <p:spPr>
                  <a:xfrm>
                    <a:off x="4735596" y="1860037"/>
                    <a:ext cx="1546106" cy="1298130"/>
                  </a:xfrm>
                  <a:prstGeom prst="roundRect">
                    <a:avLst>
                      <a:gd name="adj" fmla="val 15000"/>
                    </a:avLst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</a:ln>
                  <a:effectLst/>
                </p:spPr>
                <p:txBody>
                  <a:bodyPr lIns="50800" tIns="50800" rIns="50800" bIns="50800" anchor="ctr"/>
                  <a:lstStyle/>
                  <a:p>
                    <a:pPr algn="ctr">
                      <a:defRPr sz="3200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</a:defRPr>
                    </a:pPr>
                    <a:endParaRPr dirty="0">
                      <a:latin typeface="Karla" pitchFamily="2" charset="0"/>
                    </a:endParaRPr>
                  </a:p>
                </p:txBody>
              </p:sp>
              <p:sp>
                <p:nvSpPr>
                  <p:cNvPr id="7" name="Line"/>
                  <p:cNvSpPr/>
                  <p:nvPr/>
                </p:nvSpPr>
                <p:spPr>
                  <a:xfrm>
                    <a:off x="3779356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9" name="Line"/>
                  <p:cNvSpPr/>
                  <p:nvPr/>
                </p:nvSpPr>
                <p:spPr>
                  <a:xfrm>
                    <a:off x="6483203" y="2486440"/>
                    <a:ext cx="67579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  <a:miter lim="400000"/>
                    <a:tailEnd type="triangle"/>
                  </a:ln>
                </p:spPr>
                <p:txBody>
                  <a:bodyPr lIns="50800" tIns="50800" rIns="50800" bIns="50800" anchor="ctr"/>
                  <a:lstStyle/>
                  <a:p>
                    <a:pPr>
                      <a:defRPr sz="3200"/>
                    </a:pPr>
                    <a:endParaRPr/>
                  </a:p>
                </p:txBody>
              </p:sp>
              <p:sp>
                <p:nvSpPr>
                  <p:cNvPr id="45" name="Linear"/>
                  <p:cNvSpPr txBox="1"/>
                  <p:nvPr/>
                </p:nvSpPr>
                <p:spPr>
                  <a:xfrm>
                    <a:off x="5694871" y="2296644"/>
                    <a:ext cx="102657" cy="37959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>
                        <a:solidFill>
                          <a:schemeClr val="accent2">
                            <a:hueOff val="597264"/>
                            <a:satOff val="5158"/>
                            <a:lumOff val="-17289"/>
                          </a:schemeClr>
                        </a:solidFill>
                      </a:defRPr>
                    </a:lvl1pPr>
                  </a:lstStyle>
                  <a:p>
                    <a:pPr algn="ctr"/>
                    <a:endParaRPr dirty="0">
                      <a:latin typeface="Karla" pitchFamily="2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Equation"/>
                      <p:cNvSpPr txBox="1"/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l" defTabSz="914400" latinLnBrk="1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700" b="0" i="1" smtClean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m:oMathPara>
                        </a14:m>
                        <a:endParaRPr sz="6700" dirty="0">
                          <a:solidFill>
                            <a:srgbClr val="41414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Equation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25699" y="1909279"/>
                        <a:ext cx="689548" cy="1031051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2700">
                        <a:miter lim="400000"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3CB04C0-5BA3-4163-866C-25403376F858}"/>
                    </a:ext>
                  </a:extLst>
                </p:cNvPr>
                <p:cNvSpPr/>
                <p:nvPr/>
              </p:nvSpPr>
              <p:spPr>
                <a:xfrm>
                  <a:off x="5001391" y="2245471"/>
                  <a:ext cx="1726509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accent2">
                          <a:hueOff val="597264"/>
                          <a:satOff val="5158"/>
                          <a:lumOff val="-17289"/>
                        </a:schemeClr>
                      </a:solidFill>
                      <a:latin typeface="Karla" pitchFamily="2" charset="0"/>
                    </a:rPr>
                    <a:t>Task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/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700" b="0" i="1" smtClean="0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sz="67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Equation">
                  <a:extLst>
                    <a:ext uri="{FF2B5EF4-FFF2-40B4-BE49-F238E27FC236}">
                      <a16:creationId xmlns:a16="http://schemas.microsoft.com/office/drawing/2014/main" id="{6D83DFA1-440A-4E50-898E-4EB7D6329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43" y="1895287"/>
                  <a:ext cx="703391" cy="10310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">
              <a:extLst>
                <a:ext uri="{FF2B5EF4-FFF2-40B4-BE49-F238E27FC236}">
                  <a16:creationId xmlns:a16="http://schemas.microsoft.com/office/drawing/2014/main" id="{4F905026-9A74-461C-AA53-2C7881674CB8}"/>
                </a:ext>
              </a:extLst>
            </p:cNvPr>
            <p:cNvSpPr/>
            <p:nvPr/>
          </p:nvSpPr>
          <p:spPr>
            <a:xfrm>
              <a:off x="2432248" y="1849769"/>
              <a:ext cx="1606728" cy="1298130"/>
            </a:xfrm>
            <a:prstGeom prst="roundRect">
              <a:avLst>
                <a:gd name="adj" fmla="val 15000"/>
              </a:avLst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 dirty="0">
                <a:latin typeface="Karla" pitchFamily="2" charset="0"/>
              </a:endParaRPr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7CAF32D9-D3A5-4FBD-A92E-AFD227D685D8}"/>
                </a:ext>
              </a:extLst>
            </p:cNvPr>
            <p:cNvSpPr/>
            <p:nvPr/>
          </p:nvSpPr>
          <p:spPr>
            <a:xfrm>
              <a:off x="1576590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F383B54F-C3EC-4EDF-8A30-4C9C49B1C6DC}"/>
                </a:ext>
              </a:extLst>
            </p:cNvPr>
            <p:cNvSpPr/>
            <p:nvPr/>
          </p:nvSpPr>
          <p:spPr>
            <a:xfrm>
              <a:off x="4248378" y="2476172"/>
              <a:ext cx="702293" cy="0"/>
            </a:xfrm>
            <a:prstGeom prst="line">
              <a:avLst/>
            </a:prstGeom>
            <a:ln w="38100">
              <a:solidFill>
                <a:schemeClr val="accent2">
                  <a:hueOff val="-602737"/>
                  <a:satOff val="7170"/>
                  <a:lumOff val="14117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/>
              </a:pPr>
              <a:endParaRPr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BC3B66-AC41-4A09-92E7-EA42B9F3D86B}"/>
                </a:ext>
              </a:extLst>
            </p:cNvPr>
            <p:cNvSpPr/>
            <p:nvPr/>
          </p:nvSpPr>
          <p:spPr>
            <a:xfrm>
              <a:off x="2382193" y="2191957"/>
              <a:ext cx="172650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Learn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hueOff val="597264"/>
                      <a:satOff val="5158"/>
                      <a:lumOff val="-17289"/>
                    </a:schemeClr>
                  </a:solidFill>
                  <a:latin typeface="Karla" pitchFamily="2" charset="0"/>
                </a:rPr>
                <a:t>Representation</a:t>
              </a:r>
            </a:p>
          </p:txBody>
        </p:sp>
      </p:grpSp>
      <p:pic>
        <p:nvPicPr>
          <p:cNvPr id="23" name="Picture 22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49" r="650" b="13795"/>
          <a:stretch/>
        </p:blipFill>
        <p:spPr>
          <a:xfrm>
            <a:off x="2442354" y="2947818"/>
            <a:ext cx="1438952" cy="1146979"/>
          </a:xfrm>
          <a:prstGeom prst="rect">
            <a:avLst/>
          </a:prstGeom>
          <a:solidFill>
            <a:srgbClr val="FBF9F9"/>
          </a:solidFill>
          <a:ln w="31750">
            <a:noFill/>
          </a:ln>
          <a:effectLst>
            <a:softEdge rad="0"/>
          </a:effectLst>
        </p:spPr>
      </p:pic>
      <p:pic>
        <p:nvPicPr>
          <p:cNvPr id="25" name="Picture 24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49" r="650" b="13795"/>
          <a:stretch/>
        </p:blipFill>
        <p:spPr>
          <a:xfrm>
            <a:off x="8018707" y="2942642"/>
            <a:ext cx="1438952" cy="1146979"/>
          </a:xfrm>
          <a:prstGeom prst="rect">
            <a:avLst/>
          </a:prstGeom>
          <a:solidFill>
            <a:srgbClr val="FBF9F9"/>
          </a:solidFill>
          <a:ln w="31750">
            <a:noFill/>
          </a:ln>
          <a:effectLst>
            <a:softEdge rad="0"/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126023-2071-234A-88C1-6215F2BEDDEB}"/>
              </a:ext>
            </a:extLst>
          </p:cNvPr>
          <p:cNvSpPr txBox="1">
            <a:spLocks/>
          </p:cNvSpPr>
          <p:nvPr/>
        </p:nvSpPr>
        <p:spPr>
          <a:xfrm>
            <a:off x="833415" y="1177759"/>
            <a:ext cx="10327008" cy="5847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Representation Matters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0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Learning: </a:t>
            </a:r>
            <a:r>
              <a:rPr lang="en-US" b="1" dirty="0">
                <a:solidFill>
                  <a:srgbClr val="C00000"/>
                </a:solidFill>
              </a:rPr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" y="2416908"/>
            <a:ext cx="2168815" cy="226858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9896916" y="3246437"/>
            <a:ext cx="464066" cy="3651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566400" y="3246437"/>
            <a:ext cx="106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  <a:r>
              <a:rPr lang="en-US" dirty="0" err="1"/>
              <a:t>Cat,Dog</a:t>
            </a:r>
            <a:r>
              <a:rPr lang="en-US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292" y="1187461"/>
            <a:ext cx="942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two networks by minimizing the loss function 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loss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20443" y="3128319"/>
                <a:ext cx="158402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 Features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43" y="3128319"/>
                <a:ext cx="1584023" cy="954107"/>
              </a:xfrm>
              <a:prstGeom prst="rect">
                <a:avLst/>
              </a:prstGeom>
              <a:blipFill>
                <a:blip r:embed="rId4"/>
                <a:stretch>
                  <a:fillRect l="-2381" t="-6579" r="-634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82336" y="479383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Feature Discovery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3810" y="4821516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Classification Network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0503" y="188428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pic>
        <p:nvPicPr>
          <p:cNvPr id="20" name="Picture 19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2402298" y="2459772"/>
            <a:ext cx="2753204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Picture 23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9919C5E8-8C0E-7E46-A200-70FB88D1D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6790159" y="2416908"/>
            <a:ext cx="2753203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EF62AE-B412-BB43-8555-F0DF5D3707A4}"/>
              </a:ext>
            </a:extLst>
          </p:cNvPr>
          <p:cNvSpPr txBox="1"/>
          <p:nvPr/>
        </p:nvSpPr>
        <p:spPr>
          <a:xfrm>
            <a:off x="10566400" y="1931124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437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Learning: </a:t>
            </a:r>
            <a:r>
              <a:rPr lang="en-US" b="1" dirty="0">
                <a:solidFill>
                  <a:srgbClr val="C00000"/>
                </a:solidFill>
              </a:rPr>
              <a:t>Self-supervised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" y="2416908"/>
            <a:ext cx="2168815" cy="2268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92" y="1187461"/>
            <a:ext cx="942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two networks by minimizing the loss function 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loss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20443" y="3128319"/>
                <a:ext cx="158402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 Features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43" y="3128319"/>
                <a:ext cx="1584023" cy="954107"/>
              </a:xfrm>
              <a:prstGeom prst="rect">
                <a:avLst/>
              </a:prstGeom>
              <a:blipFill>
                <a:blip r:embed="rId4"/>
                <a:stretch>
                  <a:fillRect l="-2381" t="-6579" r="-634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82336" y="479383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Feature Discovery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3810" y="4821516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Classification Network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0503" y="188428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pic>
        <p:nvPicPr>
          <p:cNvPr id="20" name="Picture 19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2402298" y="2459772"/>
            <a:ext cx="2753204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5A1A426D-D856-5249-B45C-DA7E0D41B1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6790159" y="2416908"/>
            <a:ext cx="2753203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654FB04-4546-574C-BFCE-2C5B47F4418C}"/>
              </a:ext>
            </a:extLst>
          </p:cNvPr>
          <p:cNvSpPr/>
          <p:nvPr/>
        </p:nvSpPr>
        <p:spPr>
          <a:xfrm>
            <a:off x="9896916" y="3246437"/>
            <a:ext cx="464066" cy="3651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B94FDF-7220-3F45-BC43-B3FD5CB7762D}"/>
              </a:ext>
            </a:extLst>
          </p:cNvPr>
          <p:cNvSpPr txBox="1"/>
          <p:nvPr/>
        </p:nvSpPr>
        <p:spPr>
          <a:xfrm>
            <a:off x="10566400" y="3246437"/>
            <a:ext cx="106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  <a:r>
              <a:rPr lang="en-US" dirty="0" err="1"/>
              <a:t>Cat,Dog</a:t>
            </a:r>
            <a:r>
              <a:rPr lang="en-US" dirty="0"/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10928E-1DEB-464C-A7BB-6D501297AB14}"/>
              </a:ext>
            </a:extLst>
          </p:cNvPr>
          <p:cNvSpPr txBox="1"/>
          <p:nvPr/>
        </p:nvSpPr>
        <p:spPr>
          <a:xfrm>
            <a:off x="10566400" y="1931124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B57615BC-717D-074B-8EA8-48517CF1D1F9}"/>
              </a:ext>
            </a:extLst>
          </p:cNvPr>
          <p:cNvSpPr/>
          <p:nvPr/>
        </p:nvSpPr>
        <p:spPr>
          <a:xfrm>
            <a:off x="5427085" y="983807"/>
            <a:ext cx="2410629" cy="1570741"/>
          </a:xfrm>
          <a:prstGeom prst="wedgeEllipseCallout">
            <a:avLst>
              <a:gd name="adj1" fmla="val -22639"/>
              <a:gd name="adj2" fmla="val 8467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Specialized features for Task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E01C900C-49C8-1346-9293-580CB7498C99}"/>
              </a:ext>
            </a:extLst>
          </p:cNvPr>
          <p:cNvSpPr/>
          <p:nvPr/>
        </p:nvSpPr>
        <p:spPr>
          <a:xfrm>
            <a:off x="9487135" y="721172"/>
            <a:ext cx="2410629" cy="1020427"/>
          </a:xfrm>
          <a:prstGeom prst="wedgeEllipseCallout">
            <a:avLst>
              <a:gd name="adj1" fmla="val 7616"/>
              <a:gd name="adj2" fmla="val 604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labels</a:t>
            </a:r>
          </a:p>
        </p:txBody>
      </p:sp>
    </p:spTree>
    <p:extLst>
      <p:ext uri="{BB962C8B-B14F-4D97-AF65-F5344CB8AC3E}">
        <p14:creationId xmlns:p14="http://schemas.microsoft.com/office/powerpoint/2010/main" val="59313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04E90E-71A4-3E4D-A66F-7A4AFD55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Pavlos</a:t>
            </a:r>
            <a:r>
              <a:rPr lang="en-US" dirty="0"/>
              <a:t> game #4275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34EFD8E-A0E7-ED40-A202-99B7EE3B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0714" y="6369803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EC900-EB2D-3243-9B82-8BC32892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4" b="96659" l="103" r="96701">
                        <a14:foregroundMark x1="40309" y1="28759" x2="19072" y2="34129"/>
                        <a14:foregroundMark x1="19072" y1="34129" x2="619" y2="56563"/>
                        <a14:foregroundMark x1="619" y1="56563" x2="2371" y2="83890"/>
                        <a14:foregroundMark x1="2371" y1="83890" x2="13093" y2="54057"/>
                        <a14:foregroundMark x1="13093" y1="54057" x2="6907" y2="15394"/>
                        <a14:foregroundMark x1="6907" y1="15394" x2="6082" y2="13962"/>
                        <a14:foregroundMark x1="38557" y1="51551" x2="84639" y2="47255"/>
                        <a14:foregroundMark x1="84639" y1="47255" x2="60412" y2="64916"/>
                        <a14:foregroundMark x1="60412" y1="64916" x2="56598" y2="65632"/>
                        <a14:foregroundMark x1="46082" y1="65632" x2="67938" y2="65632"/>
                        <a14:foregroundMark x1="67938" y1="65632" x2="29897" y2="72912"/>
                        <a14:foregroundMark x1="29897" y1="72912" x2="34124" y2="45823"/>
                        <a14:foregroundMark x1="34124" y1="45823" x2="32784" y2="44869"/>
                        <a14:foregroundMark x1="33402" y1="45585" x2="65876" y2="41289"/>
                        <a14:foregroundMark x1="65876" y1="41289" x2="53093" y2="41527"/>
                        <a14:foregroundMark x1="66392" y1="28759" x2="65876" y2="67661"/>
                        <a14:foregroundMark x1="65876" y1="81742" x2="87113" y2="67184"/>
                        <a14:foregroundMark x1="87113" y1="67184" x2="82062" y2="29475"/>
                        <a14:foregroundMark x1="86082" y1="63723" x2="85567" y2="36516"/>
                        <a14:foregroundMark x1="85567" y1="36516" x2="67010" y2="23628"/>
                        <a14:foregroundMark x1="67010" y1="23628" x2="11340" y2="31504"/>
                        <a14:foregroundMark x1="88969" y1="24105" x2="88454" y2="51074"/>
                        <a14:foregroundMark x1="88454" y1="51074" x2="88969" y2="56325"/>
                        <a14:foregroundMark x1="91959" y1="38186" x2="93093" y2="58950"/>
                        <a14:foregroundMark x1="33918" y1="48210" x2="13608" y2="47613"/>
                        <a14:foregroundMark x1="24639" y1="44272" x2="29278" y2="67661"/>
                        <a14:foregroundMark x1="50722" y1="87112" x2="33918" y2="79833"/>
                        <a14:foregroundMark x1="53608" y1="4654" x2="56598" y2="10621"/>
                        <a14:foregroundMark x1="1443" y1="9308" x2="928" y2="38544"/>
                        <a14:foregroundMark x1="928" y1="38544" x2="1340" y2="65394"/>
                        <a14:foregroundMark x1="1340" y1="65394" x2="309" y2="89857"/>
                        <a14:foregroundMark x1="27526" y1="55609" x2="20619" y2="53580"/>
                        <a14:foregroundMark x1="43196" y1="86516" x2="50722" y2="89857"/>
                        <a14:foregroundMark x1="96804" y1="49284" x2="96804" y2="55728"/>
                        <a14:foregroundMark x1="4845" y1="95943" x2="1753" y2="96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74979" y="1172519"/>
            <a:ext cx="1894112" cy="16363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9EAA1E-0FE0-474A-ABB6-90D570821197}"/>
              </a:ext>
            </a:extLst>
          </p:cNvPr>
          <p:cNvSpPr txBox="1"/>
          <p:nvPr/>
        </p:nvSpPr>
        <p:spPr>
          <a:xfrm>
            <a:off x="3070932" y="1344112"/>
            <a:ext cx="791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Pixeboy" panose="02000500000000000000" pitchFamily="2" charset="0"/>
              </a:rPr>
              <a:t>WHO IS MOST SIMILAR TO PAVLOS?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9EEC47-DAFC-744C-9948-5A8499202050}"/>
              </a:ext>
            </a:extLst>
          </p:cNvPr>
          <p:cNvGrpSpPr/>
          <p:nvPr/>
        </p:nvGrpSpPr>
        <p:grpSpPr>
          <a:xfrm>
            <a:off x="2018081" y="3089251"/>
            <a:ext cx="2774243" cy="3463113"/>
            <a:chOff x="2018081" y="3089251"/>
            <a:chExt cx="2774243" cy="346311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DB8FBA-BDAB-6348-8CB1-EB86EAAE2F42}"/>
                </a:ext>
              </a:extLst>
            </p:cNvPr>
            <p:cNvSpPr/>
            <p:nvPr/>
          </p:nvSpPr>
          <p:spPr>
            <a:xfrm>
              <a:off x="2018081" y="3416259"/>
              <a:ext cx="2774243" cy="3136105"/>
            </a:xfrm>
            <a:custGeom>
              <a:avLst/>
              <a:gdLst>
                <a:gd name="connsiteX0" fmla="*/ 0 w 2774243"/>
                <a:gd name="connsiteY0" fmla="*/ 0 h 3136105"/>
                <a:gd name="connsiteX1" fmla="*/ 610333 w 2774243"/>
                <a:gd name="connsiteY1" fmla="*/ 0 h 3136105"/>
                <a:gd name="connsiteX2" fmla="*/ 1248409 w 2774243"/>
                <a:gd name="connsiteY2" fmla="*/ 0 h 3136105"/>
                <a:gd name="connsiteX3" fmla="*/ 1969713 w 2774243"/>
                <a:gd name="connsiteY3" fmla="*/ 0 h 3136105"/>
                <a:gd name="connsiteX4" fmla="*/ 2774243 w 2774243"/>
                <a:gd name="connsiteY4" fmla="*/ 0 h 3136105"/>
                <a:gd name="connsiteX5" fmla="*/ 2774243 w 2774243"/>
                <a:gd name="connsiteY5" fmla="*/ 564499 h 3136105"/>
                <a:gd name="connsiteX6" fmla="*/ 2774243 w 2774243"/>
                <a:gd name="connsiteY6" fmla="*/ 1097637 h 3136105"/>
                <a:gd name="connsiteX7" fmla="*/ 2774243 w 2774243"/>
                <a:gd name="connsiteY7" fmla="*/ 1630775 h 3136105"/>
                <a:gd name="connsiteX8" fmla="*/ 2774243 w 2774243"/>
                <a:gd name="connsiteY8" fmla="*/ 2257996 h 3136105"/>
                <a:gd name="connsiteX9" fmla="*/ 2774243 w 2774243"/>
                <a:gd name="connsiteY9" fmla="*/ 3136105 h 3136105"/>
                <a:gd name="connsiteX10" fmla="*/ 2052940 w 2774243"/>
                <a:gd name="connsiteY10" fmla="*/ 3136105 h 3136105"/>
                <a:gd name="connsiteX11" fmla="*/ 1387122 w 2774243"/>
                <a:gd name="connsiteY11" fmla="*/ 3136105 h 3136105"/>
                <a:gd name="connsiteX12" fmla="*/ 776788 w 2774243"/>
                <a:gd name="connsiteY12" fmla="*/ 3136105 h 3136105"/>
                <a:gd name="connsiteX13" fmla="*/ 0 w 2774243"/>
                <a:gd name="connsiteY13" fmla="*/ 3136105 h 3136105"/>
                <a:gd name="connsiteX14" fmla="*/ 0 w 2774243"/>
                <a:gd name="connsiteY14" fmla="*/ 2571606 h 3136105"/>
                <a:gd name="connsiteX15" fmla="*/ 0 w 2774243"/>
                <a:gd name="connsiteY15" fmla="*/ 1944385 h 3136105"/>
                <a:gd name="connsiteX16" fmla="*/ 0 w 2774243"/>
                <a:gd name="connsiteY16" fmla="*/ 1254442 h 3136105"/>
                <a:gd name="connsiteX17" fmla="*/ 0 w 2774243"/>
                <a:gd name="connsiteY17" fmla="*/ 689943 h 3136105"/>
                <a:gd name="connsiteX18" fmla="*/ 0 w 2774243"/>
                <a:gd name="connsiteY18" fmla="*/ 0 h 313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74243" h="3136105" fill="none" extrusionOk="0">
                  <a:moveTo>
                    <a:pt x="0" y="0"/>
                  </a:moveTo>
                  <a:cubicBezTo>
                    <a:pt x="198600" y="-26470"/>
                    <a:pt x="381400" y="-5255"/>
                    <a:pt x="610333" y="0"/>
                  </a:cubicBezTo>
                  <a:cubicBezTo>
                    <a:pt x="839266" y="5255"/>
                    <a:pt x="1086292" y="20374"/>
                    <a:pt x="1248409" y="0"/>
                  </a:cubicBezTo>
                  <a:cubicBezTo>
                    <a:pt x="1410526" y="-20374"/>
                    <a:pt x="1680853" y="9029"/>
                    <a:pt x="1969713" y="0"/>
                  </a:cubicBezTo>
                  <a:cubicBezTo>
                    <a:pt x="2258573" y="-9029"/>
                    <a:pt x="2535125" y="29551"/>
                    <a:pt x="2774243" y="0"/>
                  </a:cubicBezTo>
                  <a:cubicBezTo>
                    <a:pt x="2801808" y="173976"/>
                    <a:pt x="2755765" y="346250"/>
                    <a:pt x="2774243" y="564499"/>
                  </a:cubicBezTo>
                  <a:cubicBezTo>
                    <a:pt x="2792721" y="782748"/>
                    <a:pt x="2798821" y="835461"/>
                    <a:pt x="2774243" y="1097637"/>
                  </a:cubicBezTo>
                  <a:cubicBezTo>
                    <a:pt x="2749665" y="1359813"/>
                    <a:pt x="2757239" y="1499530"/>
                    <a:pt x="2774243" y="1630775"/>
                  </a:cubicBezTo>
                  <a:cubicBezTo>
                    <a:pt x="2791247" y="1762020"/>
                    <a:pt x="2788577" y="1967244"/>
                    <a:pt x="2774243" y="2257996"/>
                  </a:cubicBezTo>
                  <a:cubicBezTo>
                    <a:pt x="2759909" y="2548748"/>
                    <a:pt x="2756242" y="2857511"/>
                    <a:pt x="2774243" y="3136105"/>
                  </a:cubicBezTo>
                  <a:cubicBezTo>
                    <a:pt x="2484071" y="3112273"/>
                    <a:pt x="2334774" y="3107930"/>
                    <a:pt x="2052940" y="3136105"/>
                  </a:cubicBezTo>
                  <a:cubicBezTo>
                    <a:pt x="1771106" y="3164280"/>
                    <a:pt x="1546159" y="3139558"/>
                    <a:pt x="1387122" y="3136105"/>
                  </a:cubicBezTo>
                  <a:cubicBezTo>
                    <a:pt x="1228085" y="3132652"/>
                    <a:pt x="928706" y="3130189"/>
                    <a:pt x="776788" y="3136105"/>
                  </a:cubicBezTo>
                  <a:cubicBezTo>
                    <a:pt x="624870" y="3142021"/>
                    <a:pt x="306489" y="3146973"/>
                    <a:pt x="0" y="3136105"/>
                  </a:cubicBezTo>
                  <a:cubicBezTo>
                    <a:pt x="-10515" y="2936899"/>
                    <a:pt x="12877" y="2792731"/>
                    <a:pt x="0" y="2571606"/>
                  </a:cubicBezTo>
                  <a:cubicBezTo>
                    <a:pt x="-12877" y="2350481"/>
                    <a:pt x="2491" y="2202382"/>
                    <a:pt x="0" y="1944385"/>
                  </a:cubicBezTo>
                  <a:cubicBezTo>
                    <a:pt x="-2491" y="1686388"/>
                    <a:pt x="11214" y="1499289"/>
                    <a:pt x="0" y="1254442"/>
                  </a:cubicBezTo>
                  <a:cubicBezTo>
                    <a:pt x="-11214" y="1009595"/>
                    <a:pt x="22601" y="846817"/>
                    <a:pt x="0" y="689943"/>
                  </a:cubicBezTo>
                  <a:cubicBezTo>
                    <a:pt x="-22601" y="533069"/>
                    <a:pt x="25516" y="207646"/>
                    <a:pt x="0" y="0"/>
                  </a:cubicBezTo>
                  <a:close/>
                </a:path>
                <a:path w="2774243" h="3136105" stroke="0" extrusionOk="0">
                  <a:moveTo>
                    <a:pt x="0" y="0"/>
                  </a:moveTo>
                  <a:cubicBezTo>
                    <a:pt x="265794" y="-12464"/>
                    <a:pt x="333588" y="-27201"/>
                    <a:pt x="665818" y="0"/>
                  </a:cubicBezTo>
                  <a:cubicBezTo>
                    <a:pt x="998048" y="27201"/>
                    <a:pt x="1042451" y="-9775"/>
                    <a:pt x="1276152" y="0"/>
                  </a:cubicBezTo>
                  <a:cubicBezTo>
                    <a:pt x="1509853" y="9775"/>
                    <a:pt x="1835615" y="26315"/>
                    <a:pt x="2025197" y="0"/>
                  </a:cubicBezTo>
                  <a:cubicBezTo>
                    <a:pt x="2214779" y="-26315"/>
                    <a:pt x="2604579" y="15907"/>
                    <a:pt x="2774243" y="0"/>
                  </a:cubicBezTo>
                  <a:cubicBezTo>
                    <a:pt x="2793565" y="246525"/>
                    <a:pt x="2800452" y="410691"/>
                    <a:pt x="2774243" y="595860"/>
                  </a:cubicBezTo>
                  <a:cubicBezTo>
                    <a:pt x="2748034" y="781029"/>
                    <a:pt x="2794142" y="921790"/>
                    <a:pt x="2774243" y="1160359"/>
                  </a:cubicBezTo>
                  <a:cubicBezTo>
                    <a:pt x="2754344" y="1398928"/>
                    <a:pt x="2779012" y="1634540"/>
                    <a:pt x="2774243" y="1787580"/>
                  </a:cubicBezTo>
                  <a:cubicBezTo>
                    <a:pt x="2769474" y="1940620"/>
                    <a:pt x="2793384" y="2133448"/>
                    <a:pt x="2774243" y="2414801"/>
                  </a:cubicBezTo>
                  <a:cubicBezTo>
                    <a:pt x="2755102" y="2696154"/>
                    <a:pt x="2745539" y="2942253"/>
                    <a:pt x="2774243" y="3136105"/>
                  </a:cubicBezTo>
                  <a:cubicBezTo>
                    <a:pt x="2502167" y="3119913"/>
                    <a:pt x="2427484" y="3127621"/>
                    <a:pt x="2136167" y="3136105"/>
                  </a:cubicBezTo>
                  <a:cubicBezTo>
                    <a:pt x="1844850" y="3144589"/>
                    <a:pt x="1768166" y="3124757"/>
                    <a:pt x="1442606" y="3136105"/>
                  </a:cubicBezTo>
                  <a:cubicBezTo>
                    <a:pt x="1117046" y="3147453"/>
                    <a:pt x="986556" y="3130906"/>
                    <a:pt x="776788" y="3136105"/>
                  </a:cubicBezTo>
                  <a:cubicBezTo>
                    <a:pt x="567020" y="3141304"/>
                    <a:pt x="227772" y="3119158"/>
                    <a:pt x="0" y="3136105"/>
                  </a:cubicBezTo>
                  <a:cubicBezTo>
                    <a:pt x="-9479" y="2940841"/>
                    <a:pt x="-12858" y="2709325"/>
                    <a:pt x="0" y="2446162"/>
                  </a:cubicBezTo>
                  <a:cubicBezTo>
                    <a:pt x="12858" y="2182999"/>
                    <a:pt x="-28247" y="2036358"/>
                    <a:pt x="0" y="1756219"/>
                  </a:cubicBezTo>
                  <a:cubicBezTo>
                    <a:pt x="28247" y="1476080"/>
                    <a:pt x="2747" y="1268737"/>
                    <a:pt x="0" y="1128998"/>
                  </a:cubicBezTo>
                  <a:cubicBezTo>
                    <a:pt x="-2747" y="989259"/>
                    <a:pt x="37145" y="525424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8361FA-52FB-5145-B7F4-8DF3FEEC2691}"/>
                </a:ext>
              </a:extLst>
            </p:cNvPr>
            <p:cNvSpPr txBox="1"/>
            <p:nvPr/>
          </p:nvSpPr>
          <p:spPr>
            <a:xfrm>
              <a:off x="2270581" y="3089251"/>
              <a:ext cx="23070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xeboy" panose="02000500000000000000" pitchFamily="2" charset="0"/>
                </a:rPr>
                <a:t>Option 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7A17C1-8EF4-BE4B-87B5-849EE2F47A73}"/>
              </a:ext>
            </a:extLst>
          </p:cNvPr>
          <p:cNvGrpSpPr/>
          <p:nvPr/>
        </p:nvGrpSpPr>
        <p:grpSpPr>
          <a:xfrm>
            <a:off x="5146229" y="3118170"/>
            <a:ext cx="2774242" cy="3446936"/>
            <a:chOff x="5146229" y="3118170"/>
            <a:chExt cx="2774242" cy="344693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BD1E9A-3FF7-E240-9F93-072950BB95DC}"/>
                </a:ext>
              </a:extLst>
            </p:cNvPr>
            <p:cNvSpPr/>
            <p:nvPr/>
          </p:nvSpPr>
          <p:spPr>
            <a:xfrm>
              <a:off x="5146229" y="3429000"/>
              <a:ext cx="2774242" cy="3136106"/>
            </a:xfrm>
            <a:custGeom>
              <a:avLst/>
              <a:gdLst>
                <a:gd name="connsiteX0" fmla="*/ 0 w 2774242"/>
                <a:gd name="connsiteY0" fmla="*/ 0 h 3136106"/>
                <a:gd name="connsiteX1" fmla="*/ 610333 w 2774242"/>
                <a:gd name="connsiteY1" fmla="*/ 0 h 3136106"/>
                <a:gd name="connsiteX2" fmla="*/ 1248409 w 2774242"/>
                <a:gd name="connsiteY2" fmla="*/ 0 h 3136106"/>
                <a:gd name="connsiteX3" fmla="*/ 1969712 w 2774242"/>
                <a:gd name="connsiteY3" fmla="*/ 0 h 3136106"/>
                <a:gd name="connsiteX4" fmla="*/ 2774242 w 2774242"/>
                <a:gd name="connsiteY4" fmla="*/ 0 h 3136106"/>
                <a:gd name="connsiteX5" fmla="*/ 2774242 w 2774242"/>
                <a:gd name="connsiteY5" fmla="*/ 564499 h 3136106"/>
                <a:gd name="connsiteX6" fmla="*/ 2774242 w 2774242"/>
                <a:gd name="connsiteY6" fmla="*/ 1097637 h 3136106"/>
                <a:gd name="connsiteX7" fmla="*/ 2774242 w 2774242"/>
                <a:gd name="connsiteY7" fmla="*/ 1630775 h 3136106"/>
                <a:gd name="connsiteX8" fmla="*/ 2774242 w 2774242"/>
                <a:gd name="connsiteY8" fmla="*/ 2257996 h 3136106"/>
                <a:gd name="connsiteX9" fmla="*/ 2774242 w 2774242"/>
                <a:gd name="connsiteY9" fmla="*/ 3136106 h 3136106"/>
                <a:gd name="connsiteX10" fmla="*/ 2052939 w 2774242"/>
                <a:gd name="connsiteY10" fmla="*/ 3136106 h 3136106"/>
                <a:gd name="connsiteX11" fmla="*/ 1387121 w 2774242"/>
                <a:gd name="connsiteY11" fmla="*/ 3136106 h 3136106"/>
                <a:gd name="connsiteX12" fmla="*/ 776788 w 2774242"/>
                <a:gd name="connsiteY12" fmla="*/ 3136106 h 3136106"/>
                <a:gd name="connsiteX13" fmla="*/ 0 w 2774242"/>
                <a:gd name="connsiteY13" fmla="*/ 3136106 h 3136106"/>
                <a:gd name="connsiteX14" fmla="*/ 0 w 2774242"/>
                <a:gd name="connsiteY14" fmla="*/ 2571607 h 3136106"/>
                <a:gd name="connsiteX15" fmla="*/ 0 w 2774242"/>
                <a:gd name="connsiteY15" fmla="*/ 1944386 h 3136106"/>
                <a:gd name="connsiteX16" fmla="*/ 0 w 2774242"/>
                <a:gd name="connsiteY16" fmla="*/ 1254442 h 3136106"/>
                <a:gd name="connsiteX17" fmla="*/ 0 w 2774242"/>
                <a:gd name="connsiteY17" fmla="*/ 689943 h 3136106"/>
                <a:gd name="connsiteX18" fmla="*/ 0 w 2774242"/>
                <a:gd name="connsiteY18" fmla="*/ 0 h 313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74242" h="3136106" fill="none" extrusionOk="0">
                  <a:moveTo>
                    <a:pt x="0" y="0"/>
                  </a:moveTo>
                  <a:cubicBezTo>
                    <a:pt x="198600" y="-26470"/>
                    <a:pt x="381400" y="-5255"/>
                    <a:pt x="610333" y="0"/>
                  </a:cubicBezTo>
                  <a:cubicBezTo>
                    <a:pt x="839266" y="5255"/>
                    <a:pt x="1086292" y="20374"/>
                    <a:pt x="1248409" y="0"/>
                  </a:cubicBezTo>
                  <a:cubicBezTo>
                    <a:pt x="1410526" y="-20374"/>
                    <a:pt x="1680997" y="14577"/>
                    <a:pt x="1969712" y="0"/>
                  </a:cubicBezTo>
                  <a:cubicBezTo>
                    <a:pt x="2258427" y="-14577"/>
                    <a:pt x="2535124" y="29551"/>
                    <a:pt x="2774242" y="0"/>
                  </a:cubicBezTo>
                  <a:cubicBezTo>
                    <a:pt x="2801807" y="173976"/>
                    <a:pt x="2755764" y="346250"/>
                    <a:pt x="2774242" y="564499"/>
                  </a:cubicBezTo>
                  <a:cubicBezTo>
                    <a:pt x="2792720" y="782748"/>
                    <a:pt x="2798820" y="835461"/>
                    <a:pt x="2774242" y="1097637"/>
                  </a:cubicBezTo>
                  <a:cubicBezTo>
                    <a:pt x="2749664" y="1359813"/>
                    <a:pt x="2757238" y="1499530"/>
                    <a:pt x="2774242" y="1630775"/>
                  </a:cubicBezTo>
                  <a:cubicBezTo>
                    <a:pt x="2791246" y="1762020"/>
                    <a:pt x="2788576" y="1967244"/>
                    <a:pt x="2774242" y="2257996"/>
                  </a:cubicBezTo>
                  <a:cubicBezTo>
                    <a:pt x="2759908" y="2548748"/>
                    <a:pt x="2756738" y="2855027"/>
                    <a:pt x="2774242" y="3136106"/>
                  </a:cubicBezTo>
                  <a:cubicBezTo>
                    <a:pt x="2484070" y="3112274"/>
                    <a:pt x="2334773" y="3107931"/>
                    <a:pt x="2052939" y="3136106"/>
                  </a:cubicBezTo>
                  <a:cubicBezTo>
                    <a:pt x="1771105" y="3164281"/>
                    <a:pt x="1546158" y="3139559"/>
                    <a:pt x="1387121" y="3136106"/>
                  </a:cubicBezTo>
                  <a:cubicBezTo>
                    <a:pt x="1228084" y="3132653"/>
                    <a:pt x="925302" y="3124358"/>
                    <a:pt x="776788" y="3136106"/>
                  </a:cubicBezTo>
                  <a:cubicBezTo>
                    <a:pt x="628274" y="3147854"/>
                    <a:pt x="306489" y="3146974"/>
                    <a:pt x="0" y="3136106"/>
                  </a:cubicBezTo>
                  <a:cubicBezTo>
                    <a:pt x="-10515" y="2936900"/>
                    <a:pt x="12877" y="2792732"/>
                    <a:pt x="0" y="2571607"/>
                  </a:cubicBezTo>
                  <a:cubicBezTo>
                    <a:pt x="-12877" y="2350482"/>
                    <a:pt x="2491" y="2202383"/>
                    <a:pt x="0" y="1944386"/>
                  </a:cubicBezTo>
                  <a:cubicBezTo>
                    <a:pt x="-2491" y="1686389"/>
                    <a:pt x="6615" y="1503144"/>
                    <a:pt x="0" y="1254442"/>
                  </a:cubicBezTo>
                  <a:cubicBezTo>
                    <a:pt x="-6615" y="1005740"/>
                    <a:pt x="22601" y="846817"/>
                    <a:pt x="0" y="689943"/>
                  </a:cubicBezTo>
                  <a:cubicBezTo>
                    <a:pt x="-22601" y="533069"/>
                    <a:pt x="25516" y="207646"/>
                    <a:pt x="0" y="0"/>
                  </a:cubicBezTo>
                  <a:close/>
                </a:path>
                <a:path w="2774242" h="3136106" stroke="0" extrusionOk="0">
                  <a:moveTo>
                    <a:pt x="0" y="0"/>
                  </a:moveTo>
                  <a:cubicBezTo>
                    <a:pt x="265794" y="-12464"/>
                    <a:pt x="333588" y="-27201"/>
                    <a:pt x="665818" y="0"/>
                  </a:cubicBezTo>
                  <a:cubicBezTo>
                    <a:pt x="998048" y="27201"/>
                    <a:pt x="1047695" y="-5014"/>
                    <a:pt x="1276151" y="0"/>
                  </a:cubicBezTo>
                  <a:cubicBezTo>
                    <a:pt x="1504607" y="5014"/>
                    <a:pt x="1833571" y="21783"/>
                    <a:pt x="2025197" y="0"/>
                  </a:cubicBezTo>
                  <a:cubicBezTo>
                    <a:pt x="2216823" y="-21783"/>
                    <a:pt x="2606495" y="15922"/>
                    <a:pt x="2774242" y="0"/>
                  </a:cubicBezTo>
                  <a:cubicBezTo>
                    <a:pt x="2793564" y="246525"/>
                    <a:pt x="2800451" y="410691"/>
                    <a:pt x="2774242" y="595860"/>
                  </a:cubicBezTo>
                  <a:cubicBezTo>
                    <a:pt x="2748033" y="781029"/>
                    <a:pt x="2794141" y="921790"/>
                    <a:pt x="2774242" y="1160359"/>
                  </a:cubicBezTo>
                  <a:cubicBezTo>
                    <a:pt x="2754343" y="1398928"/>
                    <a:pt x="2779011" y="1634540"/>
                    <a:pt x="2774242" y="1787580"/>
                  </a:cubicBezTo>
                  <a:cubicBezTo>
                    <a:pt x="2769473" y="1940620"/>
                    <a:pt x="2795481" y="2131836"/>
                    <a:pt x="2774242" y="2414802"/>
                  </a:cubicBezTo>
                  <a:cubicBezTo>
                    <a:pt x="2753003" y="2697768"/>
                    <a:pt x="2745538" y="2942254"/>
                    <a:pt x="2774242" y="3136106"/>
                  </a:cubicBezTo>
                  <a:cubicBezTo>
                    <a:pt x="2502166" y="3119914"/>
                    <a:pt x="2427483" y="3127622"/>
                    <a:pt x="2136166" y="3136106"/>
                  </a:cubicBezTo>
                  <a:cubicBezTo>
                    <a:pt x="1844849" y="3144590"/>
                    <a:pt x="1767353" y="3122426"/>
                    <a:pt x="1442606" y="3136106"/>
                  </a:cubicBezTo>
                  <a:cubicBezTo>
                    <a:pt x="1117859" y="3149786"/>
                    <a:pt x="986556" y="3130907"/>
                    <a:pt x="776788" y="3136106"/>
                  </a:cubicBezTo>
                  <a:cubicBezTo>
                    <a:pt x="567020" y="3141305"/>
                    <a:pt x="227772" y="3119159"/>
                    <a:pt x="0" y="3136106"/>
                  </a:cubicBezTo>
                  <a:cubicBezTo>
                    <a:pt x="-9479" y="2940842"/>
                    <a:pt x="-12858" y="2709326"/>
                    <a:pt x="0" y="2446163"/>
                  </a:cubicBezTo>
                  <a:cubicBezTo>
                    <a:pt x="12858" y="2183000"/>
                    <a:pt x="-33617" y="2040370"/>
                    <a:pt x="0" y="1756219"/>
                  </a:cubicBezTo>
                  <a:cubicBezTo>
                    <a:pt x="33617" y="1472068"/>
                    <a:pt x="2747" y="1268737"/>
                    <a:pt x="0" y="1128998"/>
                  </a:cubicBezTo>
                  <a:cubicBezTo>
                    <a:pt x="-2747" y="989259"/>
                    <a:pt x="37145" y="525424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5BBEBD-18D1-AB42-A315-E8A611F811D8}"/>
                </a:ext>
              </a:extLst>
            </p:cNvPr>
            <p:cNvSpPr txBox="1"/>
            <p:nvPr/>
          </p:nvSpPr>
          <p:spPr>
            <a:xfrm>
              <a:off x="5307337" y="3118170"/>
              <a:ext cx="23070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xeboy" panose="02000500000000000000" pitchFamily="2" charset="0"/>
                </a:rPr>
                <a:t>Option 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A9C9EE-C62F-2341-9470-A8B5A795FD65}"/>
              </a:ext>
            </a:extLst>
          </p:cNvPr>
          <p:cNvGrpSpPr/>
          <p:nvPr/>
        </p:nvGrpSpPr>
        <p:grpSpPr>
          <a:xfrm>
            <a:off x="8339821" y="3191042"/>
            <a:ext cx="2642251" cy="3361323"/>
            <a:chOff x="8339821" y="3191042"/>
            <a:chExt cx="2642251" cy="336132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9387B9-3789-BC4B-8C24-F4B543976813}"/>
                </a:ext>
              </a:extLst>
            </p:cNvPr>
            <p:cNvSpPr/>
            <p:nvPr/>
          </p:nvSpPr>
          <p:spPr>
            <a:xfrm>
              <a:off x="8339821" y="3416259"/>
              <a:ext cx="2642251" cy="3136106"/>
            </a:xfrm>
            <a:custGeom>
              <a:avLst/>
              <a:gdLst>
                <a:gd name="connsiteX0" fmla="*/ 0 w 2642251"/>
                <a:gd name="connsiteY0" fmla="*/ 0 h 3136106"/>
                <a:gd name="connsiteX1" fmla="*/ 581295 w 2642251"/>
                <a:gd name="connsiteY1" fmla="*/ 0 h 3136106"/>
                <a:gd name="connsiteX2" fmla="*/ 1189013 w 2642251"/>
                <a:gd name="connsiteY2" fmla="*/ 0 h 3136106"/>
                <a:gd name="connsiteX3" fmla="*/ 1875998 w 2642251"/>
                <a:gd name="connsiteY3" fmla="*/ 0 h 3136106"/>
                <a:gd name="connsiteX4" fmla="*/ 2642251 w 2642251"/>
                <a:gd name="connsiteY4" fmla="*/ 0 h 3136106"/>
                <a:gd name="connsiteX5" fmla="*/ 2642251 w 2642251"/>
                <a:gd name="connsiteY5" fmla="*/ 564499 h 3136106"/>
                <a:gd name="connsiteX6" fmla="*/ 2642251 w 2642251"/>
                <a:gd name="connsiteY6" fmla="*/ 1097637 h 3136106"/>
                <a:gd name="connsiteX7" fmla="*/ 2642251 w 2642251"/>
                <a:gd name="connsiteY7" fmla="*/ 1630775 h 3136106"/>
                <a:gd name="connsiteX8" fmla="*/ 2642251 w 2642251"/>
                <a:gd name="connsiteY8" fmla="*/ 2257996 h 3136106"/>
                <a:gd name="connsiteX9" fmla="*/ 2642251 w 2642251"/>
                <a:gd name="connsiteY9" fmla="*/ 3136106 h 3136106"/>
                <a:gd name="connsiteX10" fmla="*/ 1955266 w 2642251"/>
                <a:gd name="connsiteY10" fmla="*/ 3136106 h 3136106"/>
                <a:gd name="connsiteX11" fmla="*/ 1321126 w 2642251"/>
                <a:gd name="connsiteY11" fmla="*/ 3136106 h 3136106"/>
                <a:gd name="connsiteX12" fmla="*/ 739830 w 2642251"/>
                <a:gd name="connsiteY12" fmla="*/ 3136106 h 3136106"/>
                <a:gd name="connsiteX13" fmla="*/ 0 w 2642251"/>
                <a:gd name="connsiteY13" fmla="*/ 3136106 h 3136106"/>
                <a:gd name="connsiteX14" fmla="*/ 0 w 2642251"/>
                <a:gd name="connsiteY14" fmla="*/ 2571607 h 3136106"/>
                <a:gd name="connsiteX15" fmla="*/ 0 w 2642251"/>
                <a:gd name="connsiteY15" fmla="*/ 1944386 h 3136106"/>
                <a:gd name="connsiteX16" fmla="*/ 0 w 2642251"/>
                <a:gd name="connsiteY16" fmla="*/ 1254442 h 3136106"/>
                <a:gd name="connsiteX17" fmla="*/ 0 w 2642251"/>
                <a:gd name="connsiteY17" fmla="*/ 689943 h 3136106"/>
                <a:gd name="connsiteX18" fmla="*/ 0 w 2642251"/>
                <a:gd name="connsiteY18" fmla="*/ 0 h 313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2251" h="3136106" fill="none" extrusionOk="0">
                  <a:moveTo>
                    <a:pt x="0" y="0"/>
                  </a:moveTo>
                  <a:cubicBezTo>
                    <a:pt x="207497" y="3362"/>
                    <a:pt x="443563" y="20235"/>
                    <a:pt x="581295" y="0"/>
                  </a:cubicBezTo>
                  <a:cubicBezTo>
                    <a:pt x="719028" y="-20235"/>
                    <a:pt x="939138" y="15878"/>
                    <a:pt x="1189013" y="0"/>
                  </a:cubicBezTo>
                  <a:cubicBezTo>
                    <a:pt x="1438888" y="-15878"/>
                    <a:pt x="1599918" y="-12821"/>
                    <a:pt x="1875998" y="0"/>
                  </a:cubicBezTo>
                  <a:cubicBezTo>
                    <a:pt x="2152079" y="12821"/>
                    <a:pt x="2369341" y="20270"/>
                    <a:pt x="2642251" y="0"/>
                  </a:cubicBezTo>
                  <a:cubicBezTo>
                    <a:pt x="2669816" y="173976"/>
                    <a:pt x="2623773" y="346250"/>
                    <a:pt x="2642251" y="564499"/>
                  </a:cubicBezTo>
                  <a:cubicBezTo>
                    <a:pt x="2660729" y="782748"/>
                    <a:pt x="2666829" y="835461"/>
                    <a:pt x="2642251" y="1097637"/>
                  </a:cubicBezTo>
                  <a:cubicBezTo>
                    <a:pt x="2617673" y="1359813"/>
                    <a:pt x="2625247" y="1499530"/>
                    <a:pt x="2642251" y="1630775"/>
                  </a:cubicBezTo>
                  <a:cubicBezTo>
                    <a:pt x="2659255" y="1762020"/>
                    <a:pt x="2656585" y="1967244"/>
                    <a:pt x="2642251" y="2257996"/>
                  </a:cubicBezTo>
                  <a:cubicBezTo>
                    <a:pt x="2627917" y="2548748"/>
                    <a:pt x="2624747" y="2855027"/>
                    <a:pt x="2642251" y="3136106"/>
                  </a:cubicBezTo>
                  <a:cubicBezTo>
                    <a:pt x="2431909" y="3131434"/>
                    <a:pt x="2141820" y="3128210"/>
                    <a:pt x="1955266" y="3136106"/>
                  </a:cubicBezTo>
                  <a:cubicBezTo>
                    <a:pt x="1768713" y="3144002"/>
                    <a:pt x="1582313" y="3108126"/>
                    <a:pt x="1321126" y="3136106"/>
                  </a:cubicBezTo>
                  <a:cubicBezTo>
                    <a:pt x="1059939" y="3164086"/>
                    <a:pt x="934124" y="3119358"/>
                    <a:pt x="739830" y="3136106"/>
                  </a:cubicBezTo>
                  <a:cubicBezTo>
                    <a:pt x="545536" y="3152854"/>
                    <a:pt x="289267" y="3117417"/>
                    <a:pt x="0" y="3136106"/>
                  </a:cubicBezTo>
                  <a:cubicBezTo>
                    <a:pt x="-10515" y="2936900"/>
                    <a:pt x="12877" y="2792732"/>
                    <a:pt x="0" y="2571607"/>
                  </a:cubicBezTo>
                  <a:cubicBezTo>
                    <a:pt x="-12877" y="2350482"/>
                    <a:pt x="2491" y="2202383"/>
                    <a:pt x="0" y="1944386"/>
                  </a:cubicBezTo>
                  <a:cubicBezTo>
                    <a:pt x="-2491" y="1686389"/>
                    <a:pt x="6615" y="1503144"/>
                    <a:pt x="0" y="1254442"/>
                  </a:cubicBezTo>
                  <a:cubicBezTo>
                    <a:pt x="-6615" y="1005740"/>
                    <a:pt x="22601" y="846817"/>
                    <a:pt x="0" y="689943"/>
                  </a:cubicBezTo>
                  <a:cubicBezTo>
                    <a:pt x="-22601" y="533069"/>
                    <a:pt x="25516" y="207646"/>
                    <a:pt x="0" y="0"/>
                  </a:cubicBezTo>
                  <a:close/>
                </a:path>
                <a:path w="2642251" h="3136106" stroke="0" extrusionOk="0">
                  <a:moveTo>
                    <a:pt x="0" y="0"/>
                  </a:moveTo>
                  <a:cubicBezTo>
                    <a:pt x="261879" y="23000"/>
                    <a:pt x="456124" y="29444"/>
                    <a:pt x="634140" y="0"/>
                  </a:cubicBezTo>
                  <a:cubicBezTo>
                    <a:pt x="812156" y="-29444"/>
                    <a:pt x="1043448" y="26020"/>
                    <a:pt x="1215435" y="0"/>
                  </a:cubicBezTo>
                  <a:cubicBezTo>
                    <a:pt x="1387423" y="-26020"/>
                    <a:pt x="1592182" y="30101"/>
                    <a:pt x="1928843" y="0"/>
                  </a:cubicBezTo>
                  <a:cubicBezTo>
                    <a:pt x="2265504" y="-30101"/>
                    <a:pt x="2299581" y="24363"/>
                    <a:pt x="2642251" y="0"/>
                  </a:cubicBezTo>
                  <a:cubicBezTo>
                    <a:pt x="2661573" y="246525"/>
                    <a:pt x="2668460" y="410691"/>
                    <a:pt x="2642251" y="595860"/>
                  </a:cubicBezTo>
                  <a:cubicBezTo>
                    <a:pt x="2616042" y="781029"/>
                    <a:pt x="2662150" y="921790"/>
                    <a:pt x="2642251" y="1160359"/>
                  </a:cubicBezTo>
                  <a:cubicBezTo>
                    <a:pt x="2622352" y="1398928"/>
                    <a:pt x="2647020" y="1634540"/>
                    <a:pt x="2642251" y="1787580"/>
                  </a:cubicBezTo>
                  <a:cubicBezTo>
                    <a:pt x="2637482" y="1940620"/>
                    <a:pt x="2663490" y="2131836"/>
                    <a:pt x="2642251" y="2414802"/>
                  </a:cubicBezTo>
                  <a:cubicBezTo>
                    <a:pt x="2621012" y="2697768"/>
                    <a:pt x="2613547" y="2942254"/>
                    <a:pt x="2642251" y="3136106"/>
                  </a:cubicBezTo>
                  <a:cubicBezTo>
                    <a:pt x="2346498" y="3136501"/>
                    <a:pt x="2157811" y="3149140"/>
                    <a:pt x="2034533" y="3136106"/>
                  </a:cubicBezTo>
                  <a:cubicBezTo>
                    <a:pt x="1911255" y="3123072"/>
                    <a:pt x="1617640" y="3121613"/>
                    <a:pt x="1373971" y="3136106"/>
                  </a:cubicBezTo>
                  <a:cubicBezTo>
                    <a:pt x="1130302" y="3150599"/>
                    <a:pt x="990536" y="3125580"/>
                    <a:pt x="739830" y="3136106"/>
                  </a:cubicBezTo>
                  <a:cubicBezTo>
                    <a:pt x="489124" y="3146632"/>
                    <a:pt x="188870" y="3151361"/>
                    <a:pt x="0" y="3136106"/>
                  </a:cubicBezTo>
                  <a:cubicBezTo>
                    <a:pt x="-9479" y="2940842"/>
                    <a:pt x="-12858" y="2709326"/>
                    <a:pt x="0" y="2446163"/>
                  </a:cubicBezTo>
                  <a:cubicBezTo>
                    <a:pt x="12858" y="2183000"/>
                    <a:pt x="-33617" y="2040370"/>
                    <a:pt x="0" y="1756219"/>
                  </a:cubicBezTo>
                  <a:cubicBezTo>
                    <a:pt x="33617" y="1472068"/>
                    <a:pt x="2747" y="1268737"/>
                    <a:pt x="0" y="1128998"/>
                  </a:cubicBezTo>
                  <a:cubicBezTo>
                    <a:pt x="-2747" y="989259"/>
                    <a:pt x="37145" y="525424"/>
                    <a:pt x="0" y="0"/>
                  </a:cubicBezTo>
                  <a:close/>
                </a:path>
              </a:pathLst>
            </a:custGeom>
            <a:solidFill>
              <a:srgbClr val="00D05E">
                <a:alpha val="23529"/>
              </a:srgbClr>
            </a:solidFill>
            <a:ln w="57150">
              <a:solidFill>
                <a:srgbClr val="00D05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990B15-2359-A840-90DE-3B64AD7FD271}"/>
                </a:ext>
              </a:extLst>
            </p:cNvPr>
            <p:cNvSpPr txBox="1"/>
            <p:nvPr/>
          </p:nvSpPr>
          <p:spPr>
            <a:xfrm>
              <a:off x="8449783" y="3191042"/>
              <a:ext cx="23070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xeboy" panose="02000500000000000000" pitchFamily="2" charset="0"/>
                </a:rPr>
                <a:t>Option C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8B02804-40F9-BA4D-AB57-228E66E4D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296" y="4020894"/>
            <a:ext cx="2129083" cy="2472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2C6609-E3D2-A64E-836D-F9DF94482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810" y="3795496"/>
            <a:ext cx="3208280" cy="35387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722BA-CE19-734D-BED8-3A495156F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022" y="4020894"/>
            <a:ext cx="2428564" cy="2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9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Learning: </a:t>
            </a:r>
            <a:r>
              <a:rPr lang="en-US" b="1" dirty="0">
                <a:solidFill>
                  <a:srgbClr val="C00000"/>
                </a:solidFill>
              </a:rPr>
              <a:t>Self-supervised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" y="2416908"/>
            <a:ext cx="2168815" cy="2268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582" y="1187461"/>
            <a:ext cx="890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two networks by minimizing the </a:t>
            </a:r>
            <a:r>
              <a:rPr lang="en-US" sz="20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reconstruction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20443" y="3128319"/>
                <a:ext cx="158402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 Features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43" y="3128319"/>
                <a:ext cx="1584023" cy="954107"/>
              </a:xfrm>
              <a:prstGeom prst="rect">
                <a:avLst/>
              </a:prstGeom>
              <a:blipFill>
                <a:blip r:embed="rId4"/>
                <a:stretch>
                  <a:fillRect l="-2381" t="-6579" r="-634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82336" y="479383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Feature Discovery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3050" y="4793837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Second Network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0503" y="188428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pic>
        <p:nvPicPr>
          <p:cNvPr id="20" name="Picture 19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2402298" y="2459772"/>
            <a:ext cx="2753204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EF62AE-B412-BB43-8555-F0DF5D3707A4}"/>
                  </a:ext>
                </a:extLst>
              </p:cNvPr>
              <p:cNvSpPr txBox="1"/>
              <p:nvPr/>
            </p:nvSpPr>
            <p:spPr>
              <a:xfrm>
                <a:off x="10566400" y="1931124"/>
                <a:ext cx="605483" cy="472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EF62AE-B412-BB43-8555-F0DF5D37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0" y="1931124"/>
                <a:ext cx="605483" cy="472052"/>
              </a:xfrm>
              <a:prstGeom prst="rect">
                <a:avLst/>
              </a:prstGeom>
              <a:blipFill>
                <a:blip r:embed="rId6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chain&#10;&#10;Description automatically generated">
            <a:extLst>
              <a:ext uri="{FF2B5EF4-FFF2-40B4-BE49-F238E27FC236}">
                <a16:creationId xmlns:a16="http://schemas.microsoft.com/office/drawing/2014/main" id="{EBD9E6C3-D702-6D47-B479-E1C10F16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984" y="2456895"/>
            <a:ext cx="2753204" cy="21891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140BB3-361D-3F4F-B614-A806BDD5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833" y="2416908"/>
            <a:ext cx="2168815" cy="226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C8B9CA-02CD-1B4A-8C93-56111B924288}"/>
                  </a:ext>
                </a:extLst>
              </p:cNvPr>
              <p:cNvSpPr/>
              <p:nvPr/>
            </p:nvSpPr>
            <p:spPr>
              <a:xfrm>
                <a:off x="9543362" y="1187461"/>
                <a:ext cx="1812291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ℒ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C8B9CA-02CD-1B4A-8C93-56111B924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362" y="1187461"/>
                <a:ext cx="1812291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59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Learning: </a:t>
            </a:r>
            <a:r>
              <a:rPr lang="en-US" b="1" dirty="0">
                <a:solidFill>
                  <a:srgbClr val="C00000"/>
                </a:solidFill>
              </a:rPr>
              <a:t>Self-supervised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" y="2416908"/>
            <a:ext cx="2168815" cy="2268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582" y="1187461"/>
            <a:ext cx="890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two networks by minimizing the </a:t>
            </a:r>
            <a:r>
              <a:rPr lang="en-US" sz="20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reconstruction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6783" y="2858700"/>
                <a:ext cx="124591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Latent </a:t>
                </a:r>
                <a:b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</a:br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𝑍</m:t>
                      </m:r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83" y="2858700"/>
                <a:ext cx="1245919" cy="1384995"/>
              </a:xfrm>
              <a:prstGeom prst="rect">
                <a:avLst/>
              </a:prstGeom>
              <a:blipFill>
                <a:blip r:embed="rId4"/>
                <a:stretch>
                  <a:fillRect l="-10101" t="-545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29134" y="4793837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5372" y="4793837"/>
            <a:ext cx="10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0503" y="188428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pic>
        <p:nvPicPr>
          <p:cNvPr id="20" name="Picture 19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2402298" y="2459772"/>
            <a:ext cx="2753204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EF62AE-B412-BB43-8555-F0DF5D3707A4}"/>
                  </a:ext>
                </a:extLst>
              </p:cNvPr>
              <p:cNvSpPr txBox="1"/>
              <p:nvPr/>
            </p:nvSpPr>
            <p:spPr>
              <a:xfrm>
                <a:off x="10566400" y="1931124"/>
                <a:ext cx="605483" cy="472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EF62AE-B412-BB43-8555-F0DF5D37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0" y="1931124"/>
                <a:ext cx="605483" cy="472052"/>
              </a:xfrm>
              <a:prstGeom prst="rect">
                <a:avLst/>
              </a:prstGeom>
              <a:blipFill>
                <a:blip r:embed="rId6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chain&#10;&#10;Description automatically generated">
            <a:extLst>
              <a:ext uri="{FF2B5EF4-FFF2-40B4-BE49-F238E27FC236}">
                <a16:creationId xmlns:a16="http://schemas.microsoft.com/office/drawing/2014/main" id="{EBD9E6C3-D702-6D47-B479-E1C10F16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984" y="2456895"/>
            <a:ext cx="2753204" cy="21891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140BB3-361D-3F4F-B614-A806BDD5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833" y="2416908"/>
            <a:ext cx="2168815" cy="226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C8B9CA-02CD-1B4A-8C93-56111B924288}"/>
                  </a:ext>
                </a:extLst>
              </p:cNvPr>
              <p:cNvSpPr/>
              <p:nvPr/>
            </p:nvSpPr>
            <p:spPr>
              <a:xfrm>
                <a:off x="9543362" y="1187461"/>
                <a:ext cx="1812291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ℒ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C8B9CA-02CD-1B4A-8C93-56111B924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362" y="1187461"/>
                <a:ext cx="1812291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61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Learning: </a:t>
            </a:r>
            <a:r>
              <a:rPr lang="en-US" b="1" dirty="0">
                <a:solidFill>
                  <a:srgbClr val="C00000"/>
                </a:solidFill>
              </a:rPr>
              <a:t>Self-supervised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" y="2416908"/>
            <a:ext cx="2168815" cy="2268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582" y="1187461"/>
            <a:ext cx="890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two networks by minimizing the </a:t>
            </a:r>
            <a:r>
              <a:rPr lang="en-US" sz="20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reconstruction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6783" y="2858700"/>
                <a:ext cx="124591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Latent </a:t>
                </a:r>
                <a:b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</a:br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𝑍</m:t>
                      </m:r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83" y="2858700"/>
                <a:ext cx="1245919" cy="1384995"/>
              </a:xfrm>
              <a:prstGeom prst="rect">
                <a:avLst/>
              </a:prstGeom>
              <a:blipFill>
                <a:blip r:embed="rId4"/>
                <a:stretch>
                  <a:fillRect l="-10101" t="-545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29134" y="4793837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5372" y="4793837"/>
            <a:ext cx="10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0503" y="188428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pic>
        <p:nvPicPr>
          <p:cNvPr id="20" name="Picture 19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39B85B35-7F23-A84A-9C2C-774A8012A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49" r="650" b="13795"/>
          <a:stretch/>
        </p:blipFill>
        <p:spPr>
          <a:xfrm>
            <a:off x="2402298" y="2459772"/>
            <a:ext cx="2753204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EF62AE-B412-BB43-8555-F0DF5D3707A4}"/>
                  </a:ext>
                </a:extLst>
              </p:cNvPr>
              <p:cNvSpPr txBox="1"/>
              <p:nvPr/>
            </p:nvSpPr>
            <p:spPr>
              <a:xfrm>
                <a:off x="10566400" y="1931124"/>
                <a:ext cx="605483" cy="472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EF62AE-B412-BB43-8555-F0DF5D37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0" y="1931124"/>
                <a:ext cx="605483" cy="472052"/>
              </a:xfrm>
              <a:prstGeom prst="rect">
                <a:avLst/>
              </a:prstGeom>
              <a:blipFill>
                <a:blip r:embed="rId6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chain&#10;&#10;Description automatically generated">
            <a:extLst>
              <a:ext uri="{FF2B5EF4-FFF2-40B4-BE49-F238E27FC236}">
                <a16:creationId xmlns:a16="http://schemas.microsoft.com/office/drawing/2014/main" id="{EBD9E6C3-D702-6D47-B479-E1C10F16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984" y="2456895"/>
            <a:ext cx="2753204" cy="21891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140BB3-361D-3F4F-B614-A806BDD5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833" y="2416908"/>
            <a:ext cx="2168815" cy="226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C8B9CA-02CD-1B4A-8C93-56111B924288}"/>
                  </a:ext>
                </a:extLst>
              </p:cNvPr>
              <p:cNvSpPr/>
              <p:nvPr/>
            </p:nvSpPr>
            <p:spPr>
              <a:xfrm>
                <a:off x="9543362" y="1187461"/>
                <a:ext cx="1812291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ℒ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C8B9CA-02CD-1B4A-8C93-56111B924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362" y="1187461"/>
                <a:ext cx="1812291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8584322-344D-0E40-8DBE-9290A22D2C03}"/>
              </a:ext>
            </a:extLst>
          </p:cNvPr>
          <p:cNvSpPr/>
          <p:nvPr/>
        </p:nvSpPr>
        <p:spPr>
          <a:xfrm>
            <a:off x="3865548" y="1567974"/>
            <a:ext cx="462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AUTOENCODER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16784-1D4E-144B-B988-C8D84768E806}"/>
              </a:ext>
            </a:extLst>
          </p:cNvPr>
          <p:cNvSpPr txBox="1"/>
          <p:nvPr/>
        </p:nvSpPr>
        <p:spPr>
          <a:xfrm>
            <a:off x="349292" y="5402920"/>
            <a:ext cx="11889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an 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autoencoder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It gets that name because it automatically finds the best way to encode the input so that the decoded version is as close as possible to the input.</a:t>
            </a:r>
          </a:p>
        </p:txBody>
      </p:sp>
    </p:spTree>
    <p:extLst>
      <p:ext uri="{BB962C8B-B14F-4D97-AF65-F5344CB8AC3E}">
        <p14:creationId xmlns:p14="http://schemas.microsoft.com/office/powerpoint/2010/main" val="215649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encoding/decoding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Is this a new idea?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MP3</a:t>
            </a:r>
            <a:r>
              <a:rPr lang="en-US" sz="2400" dirty="0"/>
              <a:t> can compress music files by a factor of 10 enabling digital storage and transmission large volumes of audio.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JPG</a:t>
            </a:r>
            <a:r>
              <a:rPr lang="en-US" sz="2400" dirty="0"/>
              <a:t> compresses images by a factor of 10-20 and enables storage and transmission of image data.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technologies led the way to the image-rich web and abundance of music that we enjoy today.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encoding/decoding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418058"/>
          </a:xfrm>
        </p:spPr>
        <p:txBody>
          <a:bodyPr/>
          <a:lstStyle/>
          <a:p>
            <a:r>
              <a:rPr lang="en-US" dirty="0"/>
              <a:t>MP3 and JPG take an input and </a:t>
            </a:r>
            <a:r>
              <a:rPr lang="en-US" b="1" dirty="0"/>
              <a:t>encode</a:t>
            </a:r>
            <a:r>
              <a:rPr lang="en-US" dirty="0"/>
              <a:t> it into a </a:t>
            </a:r>
            <a:r>
              <a:rPr lang="en-US" b="1" dirty="0"/>
              <a:t>compressed </a:t>
            </a:r>
            <a:r>
              <a:rPr lang="en-US" dirty="0"/>
              <a:t>form.</a:t>
            </a:r>
          </a:p>
          <a:p>
            <a:endParaRPr lang="en-US" dirty="0"/>
          </a:p>
          <a:p>
            <a:r>
              <a:rPr lang="en-US" dirty="0"/>
              <a:t>Then they </a:t>
            </a:r>
            <a:r>
              <a:rPr lang="en-US" b="1" dirty="0"/>
              <a:t>decode</a:t>
            </a:r>
            <a:r>
              <a:rPr lang="en-US" dirty="0"/>
              <a:t> or </a:t>
            </a:r>
            <a:r>
              <a:rPr lang="en-US" b="1" dirty="0"/>
              <a:t>decompress</a:t>
            </a:r>
            <a:r>
              <a:rPr lang="en-US" dirty="0"/>
              <a:t> the compressed version back to the original version. </a:t>
            </a:r>
          </a:p>
          <a:p>
            <a:endParaRPr lang="en-US" dirty="0"/>
          </a:p>
          <a:p>
            <a:r>
              <a:rPr lang="en-US" dirty="0"/>
              <a:t>Do we get the same quality after the decoding?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and Lossy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61" y="1031453"/>
            <a:ext cx="11397447" cy="528400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500" b="1" dirty="0"/>
              <a:t>Loss:</a:t>
            </a:r>
            <a:r>
              <a:rPr lang="en-US" sz="2500" dirty="0"/>
              <a:t>  The difference between the original and post-decompression object</a:t>
            </a:r>
          </a:p>
          <a:p>
            <a:pPr>
              <a:spcAft>
                <a:spcPts val="600"/>
              </a:spcAft>
            </a:pPr>
            <a:br>
              <a:rPr lang="en-US" sz="2500" b="1" dirty="0">
                <a:solidFill>
                  <a:srgbClr val="C00000"/>
                </a:solidFill>
              </a:rPr>
            </a:br>
            <a:r>
              <a:rPr lang="en-US" sz="2500" b="1" dirty="0">
                <a:solidFill>
                  <a:srgbClr val="C00000"/>
                </a:solidFill>
              </a:rPr>
              <a:t>Example</a:t>
            </a:r>
            <a:r>
              <a:rPr lang="en-US" sz="2500" dirty="0"/>
              <a:t>: Imagine, I want to make a presentation for upcoming </a:t>
            </a:r>
            <a:r>
              <a:rPr lang="en-US" sz="2500" dirty="0" err="1"/>
              <a:t>Pavlos</a:t>
            </a:r>
            <a:r>
              <a:rPr lang="en-US" sz="2500" dirty="0"/>
              <a:t>’ group meeting, so I am asking </a:t>
            </a:r>
            <a:r>
              <a:rPr lang="en-US" sz="2500" dirty="0" err="1"/>
              <a:t>Pavlos</a:t>
            </a:r>
            <a:r>
              <a:rPr lang="en-US" sz="2500" dirty="0"/>
              <a:t> on slack about the topic of the talk</a:t>
            </a:r>
          </a:p>
          <a:p>
            <a:pPr algn="ctr">
              <a:spcAft>
                <a:spcPts val="600"/>
              </a:spcAft>
            </a:pPr>
            <a:r>
              <a:rPr lang="en-US" sz="2500" b="1" dirty="0" err="1"/>
              <a:t>Pavlos</a:t>
            </a:r>
            <a:r>
              <a:rPr lang="en-US" sz="2500" b="1" dirty="0"/>
              <a:t>, which topic should I present in the next  group meeting?</a:t>
            </a:r>
            <a:endParaRPr lang="en-US" sz="2500" dirty="0"/>
          </a:p>
          <a:p>
            <a:pPr>
              <a:spcAft>
                <a:spcPts val="600"/>
              </a:spcAft>
            </a:pPr>
            <a:r>
              <a:rPr lang="en-US" sz="2500" dirty="0" err="1"/>
              <a:t>Pavlos</a:t>
            </a:r>
            <a:r>
              <a:rPr lang="en-US" sz="2500" dirty="0"/>
              <a:t> is biking (his regular 100Km distance) but also wants to reply at the same time</a:t>
            </a:r>
          </a:p>
          <a:p>
            <a:pPr algn="ctr">
              <a:spcAft>
                <a:spcPts val="600"/>
              </a:spcAft>
            </a:pPr>
            <a:r>
              <a:rPr lang="en-US" sz="2500" b="1" dirty="0">
                <a:solidFill>
                  <a:srgbClr val="C00000"/>
                </a:solidFill>
              </a:rPr>
              <a:t>IMO RL </a:t>
            </a:r>
          </a:p>
          <a:p>
            <a:pPr>
              <a:spcAft>
                <a:spcPts val="600"/>
              </a:spcAft>
            </a:pPr>
            <a:r>
              <a:rPr lang="en-US" sz="2500" dirty="0"/>
              <a:t>Immediately, I read (knowing that </a:t>
            </a:r>
            <a:r>
              <a:rPr lang="en-US" sz="2500" dirty="0" err="1"/>
              <a:t>Pavlos</a:t>
            </a:r>
            <a:r>
              <a:rPr lang="en-US" sz="2500" dirty="0"/>
              <a:t> likes representation learning)</a:t>
            </a:r>
          </a:p>
          <a:p>
            <a:pPr algn="ctr">
              <a:spcAft>
                <a:spcPts val="600"/>
              </a:spcAft>
            </a:pPr>
            <a:r>
              <a:rPr lang="en-US" sz="2500" b="1" dirty="0">
                <a:solidFill>
                  <a:srgbClr val="C00000"/>
                </a:solidFill>
              </a:rPr>
              <a:t>I</a:t>
            </a:r>
            <a:r>
              <a:rPr lang="en-US" sz="2500" b="1" dirty="0"/>
              <a:t>n </a:t>
            </a:r>
            <a:r>
              <a:rPr lang="en-US" sz="2500" b="1" dirty="0">
                <a:solidFill>
                  <a:srgbClr val="C00000"/>
                </a:solidFill>
              </a:rPr>
              <a:t>M</a:t>
            </a:r>
            <a:r>
              <a:rPr lang="en-US" sz="2500" b="1" dirty="0"/>
              <a:t>y </a:t>
            </a:r>
            <a:r>
              <a:rPr lang="en-US" sz="2500" b="1" dirty="0">
                <a:solidFill>
                  <a:srgbClr val="C00000"/>
                </a:solidFill>
              </a:rPr>
              <a:t>O</a:t>
            </a:r>
            <a:r>
              <a:rPr lang="en-US" sz="2500" b="1" dirty="0"/>
              <a:t>pinion </a:t>
            </a:r>
            <a:r>
              <a:rPr lang="en-US" sz="2500" b="1" dirty="0">
                <a:solidFill>
                  <a:srgbClr val="C00000"/>
                </a:solidFill>
              </a:rPr>
              <a:t>R</a:t>
            </a:r>
            <a:r>
              <a:rPr lang="en-US" sz="2500" b="1" dirty="0"/>
              <a:t>epresentation </a:t>
            </a:r>
            <a:r>
              <a:rPr lang="en-US" sz="2500" b="1" dirty="0">
                <a:solidFill>
                  <a:srgbClr val="C00000"/>
                </a:solidFill>
              </a:rPr>
              <a:t>L</a:t>
            </a:r>
            <a:r>
              <a:rPr lang="en-US" sz="2500" b="1" dirty="0"/>
              <a:t>earning</a:t>
            </a:r>
            <a:endParaRPr lang="en-US" sz="2500" dirty="0"/>
          </a:p>
          <a:p>
            <a:pPr>
              <a:spcAft>
                <a:spcPts val="600"/>
              </a:spcAft>
            </a:pPr>
            <a:r>
              <a:rPr lang="en-US" sz="2500" dirty="0"/>
              <a:t>A 33 characters message is compressed to 5 characters (that’s a good compression)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02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4992"/>
            <a:ext cx="11493416" cy="767276"/>
          </a:xfrm>
        </p:spPr>
        <p:txBody>
          <a:bodyPr/>
          <a:lstStyle/>
          <a:p>
            <a:r>
              <a:rPr lang="en-US" dirty="0"/>
              <a:t>Lossless and Lossy Encoding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325352"/>
            <a:ext cx="11009293" cy="217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a week of hard preparation, I got an excellent presentation on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</a:t>
            </a:r>
            <a:r>
              <a:rPr lang="en-US" b="1" dirty="0">
                <a:solidFill>
                  <a:schemeClr val="tx1"/>
                </a:solidFill>
              </a:rPr>
              <a:t>epresentation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b="1" dirty="0">
                <a:solidFill>
                  <a:schemeClr val="tx1"/>
                </a:solidFill>
              </a:rPr>
              <a:t>earning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but </a:t>
            </a:r>
            <a:r>
              <a:rPr lang="en-US" dirty="0" err="1">
                <a:solidFill>
                  <a:schemeClr val="tx1"/>
                </a:solidFill>
              </a:rPr>
              <a:t>Pavlos</a:t>
            </a:r>
            <a:r>
              <a:rPr lang="en-US" dirty="0">
                <a:solidFill>
                  <a:schemeClr val="tx1"/>
                </a:solidFill>
              </a:rPr>
              <a:t> and the other members of the Lab were expecting a talk on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</a:t>
            </a:r>
            <a:r>
              <a:rPr lang="en-US" b="1" dirty="0">
                <a:solidFill>
                  <a:schemeClr val="tx1"/>
                </a:solidFill>
              </a:rPr>
              <a:t>einforcement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b="1" dirty="0">
                <a:solidFill>
                  <a:schemeClr val="tx1"/>
                </a:solidFill>
              </a:rPr>
              <a:t>earning 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5816D1-2F21-3040-8697-34E1311B203F}"/>
                  </a:ext>
                </a:extLst>
              </p:cNvPr>
              <p:cNvSpPr/>
              <p:nvPr/>
            </p:nvSpPr>
            <p:spPr>
              <a:xfrm>
                <a:off x="9270312" y="4290465"/>
                <a:ext cx="1812291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ℒ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5816D1-2F21-3040-8697-34E1311B2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312" y="4290465"/>
                <a:ext cx="1812291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07DA742-3A87-3C45-A20F-6D5B1988C803}"/>
              </a:ext>
            </a:extLst>
          </p:cNvPr>
          <p:cNvGrpSpPr/>
          <p:nvPr/>
        </p:nvGrpSpPr>
        <p:grpSpPr>
          <a:xfrm>
            <a:off x="3701359" y="4779656"/>
            <a:ext cx="5778307" cy="1994635"/>
            <a:chOff x="1538072" y="3972386"/>
            <a:chExt cx="5778307" cy="19946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0B7CB3-353E-2C46-84BC-E272B4F36D3B}"/>
                </a:ext>
              </a:extLst>
            </p:cNvPr>
            <p:cNvGrpSpPr/>
            <p:nvPr/>
          </p:nvGrpSpPr>
          <p:grpSpPr>
            <a:xfrm>
              <a:off x="1538072" y="4356609"/>
              <a:ext cx="5778307" cy="1610412"/>
              <a:chOff x="765185" y="3950631"/>
              <a:chExt cx="9723515" cy="270994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20170CF-3D09-CD4F-AFEE-848175932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185" y="3950633"/>
                <a:ext cx="2168815" cy="2268581"/>
              </a:xfrm>
              <a:prstGeom prst="rect">
                <a:avLst/>
              </a:prstGeom>
            </p:spPr>
          </p:pic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7B731DED-D0F6-1742-81E0-2B9B4F8A082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301096" y="4170524"/>
                <a:ext cx="1829888" cy="1828800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CB08CB4A-0C58-BB43-9186-C7D34092FF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122902" y="4170523"/>
                <a:ext cx="1829887" cy="1828800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B66F32-A318-9F48-9B90-D1B3AB0A31D3}"/>
                  </a:ext>
                </a:extLst>
              </p:cNvPr>
              <p:cNvSpPr txBox="1"/>
              <p:nvPr/>
            </p:nvSpPr>
            <p:spPr>
              <a:xfrm>
                <a:off x="5448779" y="4689934"/>
                <a:ext cx="377026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43FAA8-D22F-2744-9E62-78AB1EB74536}"/>
                  </a:ext>
                </a:extLst>
              </p:cNvPr>
              <p:cNvSpPr txBox="1"/>
              <p:nvPr/>
            </p:nvSpPr>
            <p:spPr>
              <a:xfrm>
                <a:off x="3596222" y="6272136"/>
                <a:ext cx="1229825" cy="388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ENCODER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0E201-5302-6B49-B58E-9D3A6C6C965F}"/>
                  </a:ext>
                </a:extLst>
              </p:cNvPr>
              <p:cNvSpPr txBox="1"/>
              <p:nvPr/>
            </p:nvSpPr>
            <p:spPr>
              <a:xfrm>
                <a:off x="6392566" y="6179042"/>
                <a:ext cx="1223412" cy="388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DECODER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49A7C3E-FF9D-4C49-9BAB-AEC04FDDD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9886" y="3950631"/>
                <a:ext cx="2168814" cy="2268582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11D219-DF4B-654E-9B62-9E4E4353B1B8}"/>
                </a:ext>
              </a:extLst>
            </p:cNvPr>
            <p:cNvSpPr txBox="1"/>
            <p:nvPr/>
          </p:nvSpPr>
          <p:spPr>
            <a:xfrm>
              <a:off x="1830217" y="3972386"/>
              <a:ext cx="605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0013BA-BF82-FC46-824E-41B1AB3FD482}"/>
                    </a:ext>
                  </a:extLst>
                </p:cNvPr>
                <p:cNvSpPr txBox="1"/>
                <p:nvPr/>
              </p:nvSpPr>
              <p:spPr>
                <a:xfrm>
                  <a:off x="6418751" y="3972386"/>
                  <a:ext cx="6054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0013BA-BF82-FC46-824E-41B1AB3FD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8751" y="3972386"/>
                  <a:ext cx="60548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99C74A-E979-3A45-A6B1-FF07E87849F2}"/>
              </a:ext>
            </a:extLst>
          </p:cNvPr>
          <p:cNvSpPr txBox="1"/>
          <p:nvPr/>
        </p:nvSpPr>
        <p:spPr>
          <a:xfrm>
            <a:off x="852167" y="3609385"/>
            <a:ext cx="10571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way to test if a transformation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lossless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to measure the difference between the reconstructed and original data.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autoencoders this is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54708-6114-F345-811A-F72F1E3D854D}"/>
              </a:ext>
            </a:extLst>
          </p:cNvPr>
          <p:cNvSpPr/>
          <p:nvPr/>
        </p:nvSpPr>
        <p:spPr>
          <a:xfrm>
            <a:off x="2340268" y="817912"/>
            <a:ext cx="780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this an example of lossy or lossless compression?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 and JPG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193"/>
            <a:ext cx="12192000" cy="3644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4793966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original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7493" y="4830847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MP3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72803" y="4848107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JPG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701445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C6504-BDD5-2B4D-88F6-95D1C3C9E23D}"/>
              </a:ext>
            </a:extLst>
          </p:cNvPr>
          <p:cNvSpPr txBox="1"/>
          <p:nvPr/>
        </p:nvSpPr>
        <p:spPr>
          <a:xfrm>
            <a:off x="444529" y="5408142"/>
            <a:ext cx="249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256x256=262,000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7547A-F420-8F48-A443-C6CA4C60BD2F}"/>
              </a:ext>
            </a:extLst>
          </p:cNvPr>
          <p:cNvSpPr/>
          <p:nvPr/>
        </p:nvSpPr>
        <p:spPr>
          <a:xfrm>
            <a:off x="5576465" y="5408141"/>
            <a:ext cx="1039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37,000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A0C27-1A3B-A44C-AFC7-6509879C5512}"/>
              </a:ext>
            </a:extLst>
          </p:cNvPr>
          <p:cNvSpPr/>
          <p:nvPr/>
        </p:nvSpPr>
        <p:spPr>
          <a:xfrm>
            <a:off x="9792464" y="5408140"/>
            <a:ext cx="1039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26,000</a:t>
            </a:r>
          </a:p>
        </p:txBody>
      </p:sp>
    </p:spTree>
    <p:extLst>
      <p:ext uri="{BB962C8B-B14F-4D97-AF65-F5344CB8AC3E}">
        <p14:creationId xmlns:p14="http://schemas.microsoft.com/office/powerpoint/2010/main" val="236371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 and JPG Image Compression(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6" y="2383873"/>
            <a:ext cx="10218693" cy="21218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5914" y="4991602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original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7493" y="499160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MP3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7504" y="4991603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JPG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788734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taken from A. </a:t>
            </a:r>
            <a:r>
              <a:rPr lang="en-US" err="1"/>
              <a:t>Glassner</a:t>
            </a:r>
            <a:r>
              <a:rPr lang="en-US"/>
              <a:t>, Deep Learning, Vol. 2: From Basics to Practice</a:t>
            </a:r>
          </a:p>
        </p:txBody>
      </p:sp>
    </p:spTree>
    <p:extLst>
      <p:ext uri="{BB962C8B-B14F-4D97-AF65-F5344CB8AC3E}">
        <p14:creationId xmlns:p14="http://schemas.microsoft.com/office/powerpoint/2010/main" val="96596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autoencoders?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23" y="1245115"/>
            <a:ext cx="10327008" cy="5319457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A particular kind of deep learning architecture.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Compress inputs into a form that can later be decompresses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Autoencoders are more general than MP3 and JPG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Able to find a general (abstract) representation of unlabeled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They are usually used to </a:t>
            </a:r>
            <a:r>
              <a:rPr lang="mr-IN" dirty="0"/>
              <a:t>…</a:t>
            </a:r>
            <a:endParaRPr lang="en-US" dirty="0"/>
          </a:p>
          <a:p>
            <a:pPr marL="1200120" lvl="1" indent="-457200">
              <a:buFont typeface="Arial" charset="0"/>
              <a:buChar char="•"/>
            </a:pPr>
            <a:r>
              <a:rPr lang="en-US" sz="2600" dirty="0"/>
              <a:t>reduce data dimensionality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600" dirty="0"/>
              <a:t>find general representation and underlying relationships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600" dirty="0"/>
              <a:t>Image denoising, infilling, coloring, blending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600" dirty="0"/>
              <a:t>Anomaly detection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600" dirty="0"/>
              <a:t>…</a:t>
            </a:r>
          </a:p>
          <a:p>
            <a:pPr lvl="1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5652-BA5A-8745-846C-525C2E0A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172" y="6361634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74821-2685-F843-96FF-7CF935C64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54" b="96659" l="103" r="96701">
                        <a14:foregroundMark x1="40309" y1="28759" x2="19072" y2="34129"/>
                        <a14:foregroundMark x1="19072" y1="34129" x2="619" y2="56563"/>
                        <a14:foregroundMark x1="619" y1="56563" x2="2371" y2="83890"/>
                        <a14:foregroundMark x1="2371" y1="83890" x2="13093" y2="54057"/>
                        <a14:foregroundMark x1="13093" y1="54057" x2="6907" y2="15394"/>
                        <a14:foregroundMark x1="6907" y1="15394" x2="6082" y2="13962"/>
                        <a14:foregroundMark x1="38557" y1="51551" x2="84639" y2="47255"/>
                        <a14:foregroundMark x1="84639" y1="47255" x2="60412" y2="64916"/>
                        <a14:foregroundMark x1="60412" y1="64916" x2="56598" y2="65632"/>
                        <a14:foregroundMark x1="46082" y1="65632" x2="67938" y2="65632"/>
                        <a14:foregroundMark x1="67938" y1="65632" x2="29897" y2="72912"/>
                        <a14:foregroundMark x1="29897" y1="72912" x2="34124" y2="45823"/>
                        <a14:foregroundMark x1="34124" y1="45823" x2="32784" y2="44869"/>
                        <a14:foregroundMark x1="33402" y1="45585" x2="65876" y2="41289"/>
                        <a14:foregroundMark x1="65876" y1="41289" x2="53093" y2="41527"/>
                        <a14:foregroundMark x1="66392" y1="28759" x2="65876" y2="67661"/>
                        <a14:foregroundMark x1="65876" y1="81742" x2="87113" y2="67184"/>
                        <a14:foregroundMark x1="87113" y1="67184" x2="82062" y2="29475"/>
                        <a14:foregroundMark x1="86082" y1="63723" x2="85567" y2="36516"/>
                        <a14:foregroundMark x1="85567" y1="36516" x2="67010" y2="23628"/>
                        <a14:foregroundMark x1="67010" y1="23628" x2="11340" y2="31504"/>
                        <a14:foregroundMark x1="88969" y1="24105" x2="88454" y2="51074"/>
                        <a14:foregroundMark x1="88454" y1="51074" x2="88969" y2="56325"/>
                        <a14:foregroundMark x1="91959" y1="38186" x2="93093" y2="58950"/>
                        <a14:foregroundMark x1="33918" y1="48210" x2="13608" y2="47613"/>
                        <a14:foregroundMark x1="24639" y1="44272" x2="29278" y2="67661"/>
                        <a14:foregroundMark x1="50722" y1="87112" x2="33918" y2="79833"/>
                        <a14:foregroundMark x1="53608" y1="4654" x2="56598" y2="10621"/>
                        <a14:foregroundMark x1="1443" y1="9308" x2="928" y2="38544"/>
                        <a14:foregroundMark x1="928" y1="38544" x2="1340" y2="65394"/>
                        <a14:foregroundMark x1="1340" y1="65394" x2="309" y2="89857"/>
                        <a14:foregroundMark x1="27526" y1="55609" x2="20619" y2="53580"/>
                        <a14:foregroundMark x1="43196" y1="86516" x2="50722" y2="89857"/>
                        <a14:foregroundMark x1="96804" y1="49284" x2="96804" y2="55728"/>
                        <a14:foregroundMark x1="4845" y1="95943" x2="1753" y2="96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74475" y="3296197"/>
            <a:ext cx="810103" cy="699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88D0F3-9C20-7342-9FA3-767FA89088F6}"/>
              </a:ext>
            </a:extLst>
          </p:cNvPr>
          <p:cNvSpPr txBox="1"/>
          <p:nvPr/>
        </p:nvSpPr>
        <p:spPr>
          <a:xfrm>
            <a:off x="1115334" y="3154802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Pixeboy" panose="02000500000000000000" pitchFamily="2" charset="0"/>
              </a:rPr>
              <a:t>COSINE SIMILARITY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7234A-6A6A-CD42-8C22-B3B1F6A37A41}"/>
              </a:ext>
            </a:extLst>
          </p:cNvPr>
          <p:cNvSpPr txBox="1"/>
          <p:nvPr/>
        </p:nvSpPr>
        <p:spPr>
          <a:xfrm>
            <a:off x="9392839" y="3071143"/>
            <a:ext cx="1596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Pixeboy" panose="02000500000000000000" pitchFamily="2" charset="0"/>
              </a:rPr>
              <a:t>0.987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3DF66-69B6-D346-8EE0-9D59194D2191}"/>
              </a:ext>
            </a:extLst>
          </p:cNvPr>
          <p:cNvSpPr txBox="1"/>
          <p:nvPr/>
        </p:nvSpPr>
        <p:spPr>
          <a:xfrm>
            <a:off x="9405479" y="4051180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Pixeboy" panose="02000500000000000000" pitchFamily="2" charset="0"/>
              </a:rPr>
              <a:t>0.912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282BF7-5B5C-4647-ABB1-6F10292557DF}"/>
              </a:ext>
            </a:extLst>
          </p:cNvPr>
          <p:cNvSpPr txBox="1"/>
          <p:nvPr/>
        </p:nvSpPr>
        <p:spPr>
          <a:xfrm>
            <a:off x="9405479" y="5085635"/>
            <a:ext cx="1596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Pixeboy" panose="02000500000000000000" pitchFamily="2" charset="0"/>
              </a:rPr>
              <a:t>0.826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78950E9-45D8-6D4D-A1EB-CFF8E5A78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54" b="96659" l="103" r="96701">
                        <a14:foregroundMark x1="40309" y1="28759" x2="19072" y2="34129"/>
                        <a14:foregroundMark x1="19072" y1="34129" x2="619" y2="56563"/>
                        <a14:foregroundMark x1="619" y1="56563" x2="2371" y2="83890"/>
                        <a14:foregroundMark x1="2371" y1="83890" x2="13093" y2="54057"/>
                        <a14:foregroundMark x1="13093" y1="54057" x2="6907" y2="15394"/>
                        <a14:foregroundMark x1="6907" y1="15394" x2="6082" y2="13962"/>
                        <a14:foregroundMark x1="38557" y1="51551" x2="84639" y2="47255"/>
                        <a14:foregroundMark x1="84639" y1="47255" x2="60412" y2="64916"/>
                        <a14:foregroundMark x1="60412" y1="64916" x2="56598" y2="65632"/>
                        <a14:foregroundMark x1="46082" y1="65632" x2="67938" y2="65632"/>
                        <a14:foregroundMark x1="67938" y1="65632" x2="29897" y2="72912"/>
                        <a14:foregroundMark x1="29897" y1="72912" x2="34124" y2="45823"/>
                        <a14:foregroundMark x1="34124" y1="45823" x2="32784" y2="44869"/>
                        <a14:foregroundMark x1="33402" y1="45585" x2="65876" y2="41289"/>
                        <a14:foregroundMark x1="65876" y1="41289" x2="53093" y2="41527"/>
                        <a14:foregroundMark x1="66392" y1="28759" x2="65876" y2="67661"/>
                        <a14:foregroundMark x1="65876" y1="81742" x2="87113" y2="67184"/>
                        <a14:foregroundMark x1="87113" y1="67184" x2="82062" y2="29475"/>
                        <a14:foregroundMark x1="86082" y1="63723" x2="85567" y2="36516"/>
                        <a14:foregroundMark x1="85567" y1="36516" x2="67010" y2="23628"/>
                        <a14:foregroundMark x1="67010" y1="23628" x2="11340" y2="31504"/>
                        <a14:foregroundMark x1="88969" y1="24105" x2="88454" y2="51074"/>
                        <a14:foregroundMark x1="88454" y1="51074" x2="88969" y2="56325"/>
                        <a14:foregroundMark x1="91959" y1="38186" x2="93093" y2="58950"/>
                        <a14:foregroundMark x1="33918" y1="48210" x2="13608" y2="47613"/>
                        <a14:foregroundMark x1="24639" y1="44272" x2="29278" y2="67661"/>
                        <a14:foregroundMark x1="50722" y1="87112" x2="33918" y2="79833"/>
                        <a14:foregroundMark x1="53608" y1="4654" x2="56598" y2="10621"/>
                        <a14:foregroundMark x1="1443" y1="9308" x2="928" y2="38544"/>
                        <a14:foregroundMark x1="928" y1="38544" x2="1340" y2="65394"/>
                        <a14:foregroundMark x1="1340" y1="65394" x2="309" y2="89857"/>
                        <a14:foregroundMark x1="27526" y1="55609" x2="20619" y2="53580"/>
                        <a14:foregroundMark x1="43196" y1="86516" x2="50722" y2="89857"/>
                        <a14:foregroundMark x1="96804" y1="49284" x2="96804" y2="55728"/>
                        <a14:foregroundMark x1="4845" y1="95943" x2="1753" y2="96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6972" y="866992"/>
            <a:ext cx="1894112" cy="16363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06BB28B-A51A-CE44-BC55-8831E5E2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54" b="96659" l="103" r="96701">
                        <a14:foregroundMark x1="40309" y1="28759" x2="19072" y2="34129"/>
                        <a14:foregroundMark x1="19072" y1="34129" x2="619" y2="56563"/>
                        <a14:foregroundMark x1="619" y1="56563" x2="2371" y2="83890"/>
                        <a14:foregroundMark x1="2371" y1="83890" x2="13093" y2="54057"/>
                        <a14:foregroundMark x1="13093" y1="54057" x2="6907" y2="15394"/>
                        <a14:foregroundMark x1="6907" y1="15394" x2="6082" y2="13962"/>
                        <a14:foregroundMark x1="38557" y1="51551" x2="84639" y2="47255"/>
                        <a14:foregroundMark x1="84639" y1="47255" x2="60412" y2="64916"/>
                        <a14:foregroundMark x1="60412" y1="64916" x2="56598" y2="65632"/>
                        <a14:foregroundMark x1="46082" y1="65632" x2="67938" y2="65632"/>
                        <a14:foregroundMark x1="67938" y1="65632" x2="29897" y2="72912"/>
                        <a14:foregroundMark x1="29897" y1="72912" x2="34124" y2="45823"/>
                        <a14:foregroundMark x1="34124" y1="45823" x2="32784" y2="44869"/>
                        <a14:foregroundMark x1="33402" y1="45585" x2="65876" y2="41289"/>
                        <a14:foregroundMark x1="65876" y1="41289" x2="53093" y2="41527"/>
                        <a14:foregroundMark x1="66392" y1="28759" x2="65876" y2="67661"/>
                        <a14:foregroundMark x1="65876" y1="81742" x2="87113" y2="67184"/>
                        <a14:foregroundMark x1="87113" y1="67184" x2="82062" y2="29475"/>
                        <a14:foregroundMark x1="86082" y1="63723" x2="85567" y2="36516"/>
                        <a14:foregroundMark x1="85567" y1="36516" x2="67010" y2="23628"/>
                        <a14:foregroundMark x1="67010" y1="23628" x2="11340" y2="31504"/>
                        <a14:foregroundMark x1="88969" y1="24105" x2="88454" y2="51074"/>
                        <a14:foregroundMark x1="88454" y1="51074" x2="88969" y2="56325"/>
                        <a14:foregroundMark x1="91959" y1="38186" x2="93093" y2="58950"/>
                        <a14:foregroundMark x1="33918" y1="48210" x2="13608" y2="47613"/>
                        <a14:foregroundMark x1="24639" y1="44272" x2="29278" y2="67661"/>
                        <a14:foregroundMark x1="50722" y1="87112" x2="33918" y2="79833"/>
                        <a14:foregroundMark x1="53608" y1="4654" x2="56598" y2="10621"/>
                        <a14:foregroundMark x1="1443" y1="9308" x2="928" y2="38544"/>
                        <a14:foregroundMark x1="928" y1="38544" x2="1340" y2="65394"/>
                        <a14:foregroundMark x1="1340" y1="65394" x2="309" y2="89857"/>
                        <a14:foregroundMark x1="27526" y1="55609" x2="20619" y2="53580"/>
                        <a14:foregroundMark x1="43196" y1="86516" x2="50722" y2="89857"/>
                        <a14:foregroundMark x1="96804" y1="49284" x2="96804" y2="55728"/>
                        <a14:foregroundMark x1="4845" y1="95943" x2="1753" y2="96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74475" y="4294142"/>
            <a:ext cx="810103" cy="6998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062CA0-9222-F440-A4A4-5DF8FDDF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54" b="96659" l="103" r="96701">
                        <a14:foregroundMark x1="40309" y1="28759" x2="19072" y2="34129"/>
                        <a14:foregroundMark x1="19072" y1="34129" x2="619" y2="56563"/>
                        <a14:foregroundMark x1="619" y1="56563" x2="2371" y2="83890"/>
                        <a14:foregroundMark x1="2371" y1="83890" x2="13093" y2="54057"/>
                        <a14:foregroundMark x1="13093" y1="54057" x2="6907" y2="15394"/>
                        <a14:foregroundMark x1="6907" y1="15394" x2="6082" y2="13962"/>
                        <a14:foregroundMark x1="38557" y1="51551" x2="84639" y2="47255"/>
                        <a14:foregroundMark x1="84639" y1="47255" x2="60412" y2="64916"/>
                        <a14:foregroundMark x1="60412" y1="64916" x2="56598" y2="65632"/>
                        <a14:foregroundMark x1="46082" y1="65632" x2="67938" y2="65632"/>
                        <a14:foregroundMark x1="67938" y1="65632" x2="29897" y2="72912"/>
                        <a14:foregroundMark x1="29897" y1="72912" x2="34124" y2="45823"/>
                        <a14:foregroundMark x1="34124" y1="45823" x2="32784" y2="44869"/>
                        <a14:foregroundMark x1="33402" y1="45585" x2="65876" y2="41289"/>
                        <a14:foregroundMark x1="65876" y1="41289" x2="53093" y2="41527"/>
                        <a14:foregroundMark x1="66392" y1="28759" x2="65876" y2="67661"/>
                        <a14:foregroundMark x1="65876" y1="81742" x2="87113" y2="67184"/>
                        <a14:foregroundMark x1="87113" y1="67184" x2="82062" y2="29475"/>
                        <a14:foregroundMark x1="86082" y1="63723" x2="85567" y2="36516"/>
                        <a14:foregroundMark x1="85567" y1="36516" x2="67010" y2="23628"/>
                        <a14:foregroundMark x1="67010" y1="23628" x2="11340" y2="31504"/>
                        <a14:foregroundMark x1="88969" y1="24105" x2="88454" y2="51074"/>
                        <a14:foregroundMark x1="88454" y1="51074" x2="88969" y2="56325"/>
                        <a14:foregroundMark x1="91959" y1="38186" x2="93093" y2="58950"/>
                        <a14:foregroundMark x1="33918" y1="48210" x2="13608" y2="47613"/>
                        <a14:foregroundMark x1="24639" y1="44272" x2="29278" y2="67661"/>
                        <a14:foregroundMark x1="50722" y1="87112" x2="33918" y2="79833"/>
                        <a14:foregroundMark x1="53608" y1="4654" x2="56598" y2="10621"/>
                        <a14:foregroundMark x1="1443" y1="9308" x2="928" y2="38544"/>
                        <a14:foregroundMark x1="928" y1="38544" x2="1340" y2="65394"/>
                        <a14:foregroundMark x1="1340" y1="65394" x2="309" y2="89857"/>
                        <a14:foregroundMark x1="27526" y1="55609" x2="20619" y2="53580"/>
                        <a14:foregroundMark x1="43196" y1="86516" x2="50722" y2="89857"/>
                        <a14:foregroundMark x1="96804" y1="49284" x2="96804" y2="55728"/>
                        <a14:foregroundMark x1="4845" y1="95943" x2="1753" y2="96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28215" y="5290561"/>
            <a:ext cx="810103" cy="69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368211-B89C-6941-A306-E4260B751C35}"/>
              </a:ext>
            </a:extLst>
          </p:cNvPr>
          <p:cNvSpPr txBox="1"/>
          <p:nvPr/>
        </p:nvSpPr>
        <p:spPr>
          <a:xfrm>
            <a:off x="5891869" y="2361161"/>
            <a:ext cx="5068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ixeboy" panose="02000500000000000000" pitchFamily="2" charset="0"/>
              </a:rPr>
              <a:t>(</a:t>
            </a:r>
            <a:endParaRPr lang="en-US" dirty="0">
              <a:latin typeface="Pixeboy" panose="02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68780C-F5D2-2F45-931F-14D1302911F5}"/>
              </a:ext>
            </a:extLst>
          </p:cNvPr>
          <p:cNvSpPr txBox="1"/>
          <p:nvPr/>
        </p:nvSpPr>
        <p:spPr>
          <a:xfrm>
            <a:off x="5861219" y="3373392"/>
            <a:ext cx="5068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ixeboy" panose="02000500000000000000" pitchFamily="2" charset="0"/>
              </a:rPr>
              <a:t>(</a:t>
            </a:r>
            <a:endParaRPr lang="en-US" dirty="0">
              <a:latin typeface="Pixeboy" panose="02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21883B-8116-9644-A956-3A4A912B23DD}"/>
              </a:ext>
            </a:extLst>
          </p:cNvPr>
          <p:cNvSpPr txBox="1"/>
          <p:nvPr/>
        </p:nvSpPr>
        <p:spPr>
          <a:xfrm>
            <a:off x="5859340" y="4365483"/>
            <a:ext cx="5068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ixeboy" panose="02000500000000000000" pitchFamily="2" charset="0"/>
              </a:rPr>
              <a:t>(</a:t>
            </a:r>
            <a:endParaRPr lang="en-US" dirty="0">
              <a:latin typeface="Pixeboy" panose="02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C50F0E-9BC0-CC40-B1E5-E7022BF0E480}"/>
              </a:ext>
            </a:extLst>
          </p:cNvPr>
          <p:cNvSpPr txBox="1"/>
          <p:nvPr/>
        </p:nvSpPr>
        <p:spPr>
          <a:xfrm>
            <a:off x="7900690" y="2383850"/>
            <a:ext cx="14446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ixeboy" panose="02000500000000000000" pitchFamily="2" charset="0"/>
              </a:rPr>
              <a:t>) =</a:t>
            </a:r>
            <a:endParaRPr lang="en-US" dirty="0">
              <a:latin typeface="Pixeboy" panose="02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46E1E4-5497-C243-9A2E-D7AB8C8F2440}"/>
              </a:ext>
            </a:extLst>
          </p:cNvPr>
          <p:cNvSpPr txBox="1"/>
          <p:nvPr/>
        </p:nvSpPr>
        <p:spPr>
          <a:xfrm>
            <a:off x="7920608" y="3373392"/>
            <a:ext cx="14446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ixeboy" panose="02000500000000000000" pitchFamily="2" charset="0"/>
              </a:rPr>
              <a:t>) =</a:t>
            </a:r>
            <a:endParaRPr lang="en-US" dirty="0">
              <a:latin typeface="Pixeboy" panose="02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376905-A76F-6C41-A6FB-BB9C07CFDB28}"/>
              </a:ext>
            </a:extLst>
          </p:cNvPr>
          <p:cNvSpPr txBox="1"/>
          <p:nvPr/>
        </p:nvSpPr>
        <p:spPr>
          <a:xfrm>
            <a:off x="7944158" y="4429592"/>
            <a:ext cx="14446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ixeboy" panose="02000500000000000000" pitchFamily="2" charset="0"/>
              </a:rPr>
              <a:t>) =</a:t>
            </a:r>
            <a:endParaRPr lang="en-US" dirty="0">
              <a:latin typeface="Pixeboy" panose="02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DA792-A925-8F4D-A8EF-3C7715726BFB}"/>
              </a:ext>
            </a:extLst>
          </p:cNvPr>
          <p:cNvSpPr txBox="1"/>
          <p:nvPr/>
        </p:nvSpPr>
        <p:spPr>
          <a:xfrm>
            <a:off x="1109219" y="4187394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Pixeboy" panose="02000500000000000000" pitchFamily="2" charset="0"/>
              </a:rPr>
              <a:t>COSINE SIMILARITY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EE5221-B9F3-1142-A4A3-5D8E74F8CD0A}"/>
              </a:ext>
            </a:extLst>
          </p:cNvPr>
          <p:cNvSpPr txBox="1"/>
          <p:nvPr/>
        </p:nvSpPr>
        <p:spPr>
          <a:xfrm>
            <a:off x="1075849" y="5131802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Pixeboy" panose="02000500000000000000" pitchFamily="2" charset="0"/>
              </a:rPr>
              <a:t>COSINE SIMILARITY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2F5B5-EDBB-CE45-AFF6-03476B5B848D}"/>
              </a:ext>
            </a:extLst>
          </p:cNvPr>
          <p:cNvSpPr txBox="1"/>
          <p:nvPr/>
        </p:nvSpPr>
        <p:spPr>
          <a:xfrm>
            <a:off x="3070932" y="1344112"/>
            <a:ext cx="791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Pixeboy" panose="02000500000000000000" pitchFamily="2" charset="0"/>
              </a:rPr>
              <a:t>WHO IS MOST SIMILAR TO PAVLOS?</a:t>
            </a:r>
          </a:p>
        </p:txBody>
      </p:sp>
      <p:pic>
        <p:nvPicPr>
          <p:cNvPr id="1026" name="Picture 2" descr="paramouse photos, images, assets | Adobe Stock">
            <a:extLst>
              <a:ext uri="{FF2B5EF4-FFF2-40B4-BE49-F238E27FC236}">
                <a16:creationId xmlns:a16="http://schemas.microsoft.com/office/drawing/2014/main" id="{FAE08C3E-A90B-3046-ACF4-45ACA4738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524" b="69260" l="53022" r="838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5" t="30182" r="12269" b="26398"/>
          <a:stretch/>
        </p:blipFill>
        <p:spPr bwMode="auto">
          <a:xfrm>
            <a:off x="11017356" y="3185549"/>
            <a:ext cx="988616" cy="92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E3DF0-F14C-D24C-8C49-3FD4E24F2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471" y="4088945"/>
            <a:ext cx="1152924" cy="12716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B3975F-924F-1047-8A8B-EAA3D3E56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512" y="5166630"/>
            <a:ext cx="756842" cy="8789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3AA71D-E175-264E-81CF-EE797461A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6699" y="3292185"/>
            <a:ext cx="699864" cy="7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7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self-supervised learning method?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255032"/>
            <a:ext cx="10029657" cy="4650018"/>
          </a:xfrm>
        </p:spPr>
        <p:txBody>
          <a:bodyPr/>
          <a:lstStyle/>
          <a:p>
            <a:r>
              <a:rPr lang="en-US" dirty="0"/>
              <a:t>We say that an autoencoder is an example of </a:t>
            </a:r>
            <a:r>
              <a:rPr lang="en-US" b="1" dirty="0"/>
              <a:t>semi-supervised </a:t>
            </a:r>
            <a:r>
              <a:rPr lang="en-US" dirty="0"/>
              <a:t>or</a:t>
            </a:r>
            <a:r>
              <a:rPr lang="en-US" b="1" dirty="0"/>
              <a:t> self-supervised </a:t>
            </a:r>
            <a:r>
              <a:rPr lang="en-US" dirty="0"/>
              <a:t>learning. </a:t>
            </a:r>
          </a:p>
          <a:p>
            <a:endParaRPr lang="en-US" dirty="0"/>
          </a:p>
          <a:p>
            <a:r>
              <a:rPr lang="en-US" dirty="0"/>
              <a:t>It sort-of is </a:t>
            </a:r>
            <a:r>
              <a:rPr lang="en-US" b="1" dirty="0"/>
              <a:t>supervised</a:t>
            </a:r>
            <a:r>
              <a:rPr lang="en-US" dirty="0"/>
              <a:t> learning because we give the system explicit goal data (the output should be the same as the input), </a:t>
            </a:r>
          </a:p>
          <a:p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it sort-of is </a:t>
            </a:r>
            <a:r>
              <a:rPr lang="en-US" b="1" dirty="0"/>
              <a:t>not supervised</a:t>
            </a:r>
            <a:r>
              <a:rPr lang="en-US" dirty="0"/>
              <a:t> learning because we don’t have any manually determined labels or targets on the inputs.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8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autoencoder	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Encode</a:t>
            </a:r>
            <a:r>
              <a:rPr lang="en-US" dirty="0"/>
              <a:t> with a simple fully connected network (FCN)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92692" y="1893349"/>
            <a:ext cx="24408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FCN with 20 neurons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84813" y="34108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20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7521" y="1892564"/>
            <a:ext cx="1769566" cy="369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Image 100x100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39" y="2873083"/>
            <a:ext cx="2194039" cy="2355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09226" y="2338016"/>
            <a:ext cx="314325" cy="34498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52088" y="2693949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47732" y="2389144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547732" y="2990042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547732" y="3603996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556439" y="3299191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556439" y="3900089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556439" y="4514042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552083" y="4209237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552083" y="4810135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3488910" y="5441685"/>
            <a:ext cx="48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547727" y="5119291"/>
            <a:ext cx="228600" cy="2310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30596" y="1891097"/>
            <a:ext cx="24058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Flatten Image 10,000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047664" y="2617354"/>
            <a:ext cx="414343" cy="1370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047664" y="4165600"/>
            <a:ext cx="368049" cy="1338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6007472" y="2721470"/>
            <a:ext cx="370821" cy="2588248"/>
            <a:chOff x="5308357" y="2290661"/>
            <a:chExt cx="370821" cy="2588248"/>
          </a:xfrm>
        </p:grpSpPr>
        <p:sp>
          <p:nvSpPr>
            <p:cNvPr id="39" name="Rectangle 38"/>
            <p:cNvSpPr/>
            <p:nvPr/>
          </p:nvSpPr>
          <p:spPr>
            <a:xfrm>
              <a:off x="5364853" y="2290661"/>
              <a:ext cx="314325" cy="25882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12310" y="2432689"/>
              <a:ext cx="237307" cy="1741956"/>
              <a:chOff x="3700132" y="2541544"/>
              <a:chExt cx="237307" cy="1741956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704488" y="2846349"/>
                <a:ext cx="228600" cy="23101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700132" y="2541544"/>
                <a:ext cx="228600" cy="23101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3700132" y="3142442"/>
                <a:ext cx="228600" cy="23101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3700132" y="3756396"/>
                <a:ext cx="228600" cy="23101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3708839" y="3451591"/>
                <a:ext cx="228600" cy="23101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3708839" y="4052489"/>
                <a:ext cx="228600" cy="23101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 rot="5400000" flipV="1">
              <a:off x="5234057" y="4324911"/>
              <a:ext cx="51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3917064" y="2620155"/>
            <a:ext cx="2035503" cy="338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3943727" y="2617354"/>
            <a:ext cx="1933673" cy="2423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979331" y="2931789"/>
            <a:ext cx="1973236" cy="96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016455" y="3913879"/>
            <a:ext cx="1936112" cy="1205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035017" y="3053354"/>
            <a:ext cx="1850201" cy="2572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4033528" y="5119291"/>
            <a:ext cx="1870252" cy="507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7186860" y="3056013"/>
            <a:ext cx="1020550" cy="1919161"/>
            <a:chOff x="5996917" y="3037942"/>
            <a:chExt cx="1020550" cy="191916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996918" y="3037942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996917" y="329919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5996919" y="355716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6017341" y="3821939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6017340" y="4083188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6017342" y="4341158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 rot="5400000" flipV="1">
              <a:off x="5941549" y="4228338"/>
              <a:ext cx="934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800" dirty="0"/>
                <a:t>…</a:t>
              </a:r>
              <a:endParaRPr lang="en-US" sz="2800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4971805" y="5776239"/>
            <a:ext cx="287771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Parameters: 10K x 20 + 20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758F8E-2C7F-1E47-9B5D-B2D8AB82E0A7}"/>
                  </a:ext>
                </a:extLst>
              </p:cNvPr>
              <p:cNvSpPr txBox="1"/>
              <p:nvPr/>
            </p:nvSpPr>
            <p:spPr>
              <a:xfrm>
                <a:off x="8923554" y="3850753"/>
                <a:ext cx="4851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𝑍</m:t>
                      </m:r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758F8E-2C7F-1E47-9B5D-B2D8AB82E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54" y="3850753"/>
                <a:ext cx="4851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75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simplest autoencoder	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and decode together after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17442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939" y="1913626"/>
            <a:ext cx="7138218" cy="4474311"/>
            <a:chOff x="1069192" y="1891097"/>
            <a:chExt cx="7138218" cy="4474311"/>
          </a:xfrm>
        </p:grpSpPr>
        <p:sp>
          <p:nvSpPr>
            <p:cNvPr id="28" name="TextBox 27"/>
            <p:cNvSpPr txBox="1"/>
            <p:nvPr/>
          </p:nvSpPr>
          <p:spPr>
            <a:xfrm>
              <a:off x="5392692" y="1893349"/>
              <a:ext cx="244086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FCN with 20 neurons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9192" y="1899871"/>
              <a:ext cx="18046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Image 100x100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0477" y="3047068"/>
              <a:ext cx="1804630" cy="193705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509226" y="2338016"/>
              <a:ext cx="314325" cy="34498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552088" y="2693949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547732" y="2389144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547732" y="2990042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547732" y="3603996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3556439" y="3299191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556439" y="3900089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3556439" y="4514042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552083" y="4209237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552083" y="4810135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5400000">
              <a:off x="3488910" y="5441685"/>
              <a:ext cx="486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3547727" y="5119291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40667" y="1891097"/>
              <a:ext cx="240586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Flatten Image 10,000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3047664" y="2617354"/>
              <a:ext cx="414343" cy="13707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47664" y="4165600"/>
              <a:ext cx="368049" cy="13387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6007472" y="2721470"/>
              <a:ext cx="370821" cy="2588248"/>
              <a:chOff x="5308357" y="2290661"/>
              <a:chExt cx="370821" cy="258824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364853" y="2290661"/>
                <a:ext cx="314325" cy="258824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5412310" y="2432689"/>
                <a:ext cx="237307" cy="1741956"/>
                <a:chOff x="3700132" y="2541544"/>
                <a:chExt cx="237307" cy="1741956"/>
              </a:xfrm>
            </p:grpSpPr>
            <p:sp>
              <p:nvSpPr>
                <p:cNvPr id="51" name="Oval 50"/>
                <p:cNvSpPr>
                  <a:spLocks noChangeAspect="1"/>
                </p:cNvSpPr>
                <p:nvPr/>
              </p:nvSpPr>
              <p:spPr>
                <a:xfrm>
                  <a:off x="3704488" y="2846349"/>
                  <a:ext cx="228600" cy="23101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>
                  <a:spLocks noChangeAspect="1"/>
                </p:cNvSpPr>
                <p:nvPr/>
              </p:nvSpPr>
              <p:spPr>
                <a:xfrm>
                  <a:off x="3700132" y="2541544"/>
                  <a:ext cx="228600" cy="23101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>
                  <a:off x="3700132" y="3142442"/>
                  <a:ext cx="228600" cy="23101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>
                  <a:spLocks noChangeAspect="1"/>
                </p:cNvSpPr>
                <p:nvPr/>
              </p:nvSpPr>
              <p:spPr>
                <a:xfrm>
                  <a:off x="3700132" y="3756396"/>
                  <a:ext cx="228600" cy="23101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>
                  <a:spLocks noChangeAspect="1"/>
                </p:cNvSpPr>
                <p:nvPr/>
              </p:nvSpPr>
              <p:spPr>
                <a:xfrm>
                  <a:off x="3708839" y="3451591"/>
                  <a:ext cx="228600" cy="23101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>
                  <a:spLocks noChangeAspect="1"/>
                </p:cNvSpPr>
                <p:nvPr/>
              </p:nvSpPr>
              <p:spPr>
                <a:xfrm>
                  <a:off x="3708839" y="4052489"/>
                  <a:ext cx="228600" cy="23101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 rot="5400000" flipV="1">
                <a:off x="5234057" y="4324911"/>
                <a:ext cx="517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  <p:cxnSp>
          <p:nvCxnSpPr>
            <p:cNvPr id="57" name="Straight Arrow Connector 56"/>
            <p:cNvCxnSpPr/>
            <p:nvPr/>
          </p:nvCxnSpPr>
          <p:spPr>
            <a:xfrm>
              <a:off x="3917064" y="2620155"/>
              <a:ext cx="2035503" cy="3389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943727" y="2617354"/>
              <a:ext cx="1933673" cy="24237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979331" y="2931789"/>
              <a:ext cx="1973236" cy="9683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4016455" y="3913879"/>
              <a:ext cx="1936112" cy="120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035017" y="3053354"/>
              <a:ext cx="1850201" cy="2572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033528" y="5119291"/>
              <a:ext cx="1870252" cy="507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7186860" y="3056013"/>
              <a:ext cx="1020550" cy="1919161"/>
              <a:chOff x="5996917" y="3037942"/>
              <a:chExt cx="1020550" cy="1919161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5996918" y="3037942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5996917" y="3299191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5996919" y="3557161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6017341" y="3821939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6017340" y="4083188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6017342" y="4341158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 rot="5400000" flipV="1">
                <a:off x="5941549" y="4228338"/>
                <a:ext cx="9343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299379" y="5996076"/>
              <a:ext cx="287771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Parameters: 10K x 20 + 20</a:t>
              </a:r>
            </a:p>
          </p:txBody>
        </p:sp>
      </p:grpSp>
      <p:sp>
        <p:nvSpPr>
          <p:cNvPr id="72" name="Rectangle 71"/>
          <p:cNvSpPr/>
          <p:nvPr/>
        </p:nvSpPr>
        <p:spPr>
          <a:xfrm>
            <a:off x="7610742" y="2315930"/>
            <a:ext cx="314325" cy="34498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43818" y="2432495"/>
            <a:ext cx="369337" cy="3480694"/>
            <a:chOff x="3725703" y="2564073"/>
            <a:chExt cx="369337" cy="3480694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3730064" y="2868878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25708" y="2564073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725708" y="3164971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25708" y="3778925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34415" y="3474120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3734415" y="4075018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734415" y="4688971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30059" y="4384166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730059" y="4985064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 rot="5400000">
              <a:off x="3666886" y="5616614"/>
              <a:ext cx="486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25703" y="5294220"/>
              <a:ext cx="228600" cy="23101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7007908" y="1905466"/>
            <a:ext cx="28037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FCN with 10,000 neurons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98884" y="3074737"/>
            <a:ext cx="1020550" cy="1919161"/>
            <a:chOff x="7364836" y="3230942"/>
            <a:chExt cx="1020550" cy="1919161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7364837" y="3230942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364836" y="349219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7364838" y="375016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385260" y="4014939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7385259" y="4276188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385261" y="4534158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 rot="5400000" flipV="1">
              <a:off x="7309468" y="4421338"/>
              <a:ext cx="934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800" dirty="0"/>
                <a:t>…</a:t>
              </a:r>
              <a:endParaRPr lang="en-US" sz="28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298861" y="5257325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10,000 numbers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51072" y="5979270"/>
            <a:ext cx="29610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Parameters: 10K x 20 + 10K</a:t>
            </a:r>
          </a:p>
        </p:txBody>
      </p:sp>
      <p:sp>
        <p:nvSpPr>
          <p:cNvPr id="94" name="TextBox 93"/>
          <p:cNvSpPr txBox="1"/>
          <p:nvPr/>
        </p:nvSpPr>
        <p:spPr>
          <a:xfrm rot="16200000">
            <a:off x="8597949" y="3621062"/>
            <a:ext cx="2528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.reshape(100,100)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4B1A1204-A295-0041-AC5E-0DFD1A6B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1469" y="2806187"/>
            <a:ext cx="1804630" cy="1937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9E4EE94-D5EB-F54E-800C-7E3E40BF4DF3}"/>
                  </a:ext>
                </a:extLst>
              </p:cNvPr>
              <p:cNvSpPr txBox="1"/>
              <p:nvPr/>
            </p:nvSpPr>
            <p:spPr>
              <a:xfrm>
                <a:off x="6403071" y="4908274"/>
                <a:ext cx="4851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𝑍</m:t>
                      </m:r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9E4EE94-D5EB-F54E-800C-7E3E40BF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71" y="4908274"/>
                <a:ext cx="4851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3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Comparing the input and output pixel by pixel.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789" y="2654359"/>
            <a:ext cx="3753870" cy="2797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1508" y="2668192"/>
            <a:ext cx="27432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8754" y="2668192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0942" y="2233329"/>
            <a:ext cx="25843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Input Image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100x100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8188" y="2233329"/>
            <a:ext cx="25843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Output Image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100x100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4272" y="2233329"/>
            <a:ext cx="25843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Residuals 100x100</a:t>
            </a:r>
          </a:p>
        </p:txBody>
      </p:sp>
    </p:spTree>
    <p:extLst>
      <p:ext uri="{BB962C8B-B14F-4D97-AF65-F5344CB8AC3E}">
        <p14:creationId xmlns:p14="http://schemas.microsoft.com/office/powerpoint/2010/main" val="581088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Bottleneck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31" y="3719384"/>
            <a:ext cx="5069802" cy="1354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6737" y="1283073"/>
            <a:ext cx="107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start with  10,000 elements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have 20 in the middle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10,000 elements again at the end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77940BC-9916-D345-83DC-77C8E016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36" y="1029240"/>
            <a:ext cx="5067300" cy="5130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759A61-5D0F-1B41-B926-E47FC2B9D455}"/>
              </a:ext>
            </a:extLst>
          </p:cNvPr>
          <p:cNvCxnSpPr>
            <a:cxnSpLocks/>
          </p:cNvCxnSpPr>
          <p:nvPr/>
        </p:nvCxnSpPr>
        <p:spPr>
          <a:xfrm flipH="1">
            <a:off x="9521952" y="2267712"/>
            <a:ext cx="158496" cy="1926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A3CBAF-ABE6-284A-BF50-6CF92014696E}"/>
                  </a:ext>
                </a:extLst>
              </p:cNvPr>
              <p:cNvSpPr txBox="1"/>
              <p:nvPr/>
            </p:nvSpPr>
            <p:spPr>
              <a:xfrm>
                <a:off x="9280596" y="4110737"/>
                <a:ext cx="4851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𝑍</m:t>
                      </m:r>
                    </m:oMath>
                  </m:oMathPara>
                </a14:m>
                <a:endParaRPr lang="en-US" sz="28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A3CBAF-ABE6-284A-BF50-6CF920146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596" y="4110737"/>
                <a:ext cx="4851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32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891069" y="2054569"/>
            <a:ext cx="2720429" cy="1444752"/>
            <a:chOff x="7891069" y="2054569"/>
            <a:chExt cx="2720429" cy="144475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66746" y="2054569"/>
              <a:ext cx="1444752" cy="1444752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7891069" y="280089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284751" y="2078515"/>
            <a:ext cx="6540833" cy="1444752"/>
            <a:chOff x="1284751" y="2078515"/>
            <a:chExt cx="6540833" cy="1444752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3007045" y="279407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632573" y="2151667"/>
              <a:ext cx="1487192" cy="1371600"/>
              <a:chOff x="5348059" y="2794000"/>
              <a:chExt cx="1487192" cy="1371600"/>
            </a:xfrm>
          </p:grpSpPr>
          <p:sp>
            <p:nvSpPr>
              <p:cNvPr id="22" name="Trapezoid 21"/>
              <p:cNvSpPr/>
              <p:nvPr/>
            </p:nvSpPr>
            <p:spPr>
              <a:xfrm rot="5400000">
                <a:off x="5233759" y="2908300"/>
                <a:ext cx="1371600" cy="1143000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374843" y="3279079"/>
                <a:ext cx="14604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Karla" charset="0"/>
                    <a:ea typeface="Karla" charset="0"/>
                    <a:cs typeface="Karla" charset="0"/>
                  </a:rPr>
                  <a:t>20 neurons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365176" y="2139844"/>
              <a:ext cx="1460408" cy="1371600"/>
              <a:chOff x="5199801" y="2814048"/>
              <a:chExt cx="1460408" cy="1371600"/>
            </a:xfrm>
          </p:grpSpPr>
          <p:sp>
            <p:nvSpPr>
              <p:cNvPr id="25" name="Trapezoid 24"/>
              <p:cNvSpPr/>
              <p:nvPr/>
            </p:nvSpPr>
            <p:spPr>
              <a:xfrm rot="5400000" flipV="1">
                <a:off x="5085501" y="2928348"/>
                <a:ext cx="1371600" cy="1143000"/>
              </a:xfrm>
              <a:prstGeom prst="trapezoi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199801" y="3295134"/>
                <a:ext cx="14604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Karla" charset="0"/>
                    <a:ea typeface="Karla" charset="0"/>
                    <a:cs typeface="Karla" charset="0"/>
                  </a:rPr>
                  <a:t>10K neurons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4751" y="2078515"/>
              <a:ext cx="1444752" cy="1444752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053559" y="1203283"/>
            <a:ext cx="1022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Passing “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to the previously trained autoencoder returns: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53559" y="3970633"/>
            <a:ext cx="788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How about if we input the “Eagle”?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891069" y="4535395"/>
            <a:ext cx="2720429" cy="1444752"/>
            <a:chOff x="7891069" y="4535395"/>
            <a:chExt cx="2720429" cy="14447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66746" y="4535395"/>
              <a:ext cx="1444752" cy="1444752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7891069" y="5318976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299055" y="4684785"/>
            <a:ext cx="6526529" cy="1477906"/>
            <a:chOff x="1299055" y="4684785"/>
            <a:chExt cx="6526529" cy="1477906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3007045" y="5339012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4632573" y="4696608"/>
              <a:ext cx="1487192" cy="1371600"/>
              <a:chOff x="5348059" y="2794000"/>
              <a:chExt cx="1487192" cy="1371600"/>
            </a:xfrm>
          </p:grpSpPr>
          <p:sp>
            <p:nvSpPr>
              <p:cNvPr id="31" name="Trapezoid 30"/>
              <p:cNvSpPr/>
              <p:nvPr/>
            </p:nvSpPr>
            <p:spPr>
              <a:xfrm rot="5400000">
                <a:off x="5233759" y="2908300"/>
                <a:ext cx="1371600" cy="1143000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374843" y="3279079"/>
                <a:ext cx="14604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charset="0"/>
                    <a:ea typeface="Karla" charset="0"/>
                    <a:cs typeface="Karla" charset="0"/>
                  </a:rPr>
                  <a:t>20 neurons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365176" y="4684785"/>
              <a:ext cx="1460408" cy="1371600"/>
              <a:chOff x="5199801" y="2814048"/>
              <a:chExt cx="1460408" cy="1371600"/>
            </a:xfrm>
          </p:grpSpPr>
          <p:sp>
            <p:nvSpPr>
              <p:cNvPr id="34" name="Trapezoid 33"/>
              <p:cNvSpPr/>
              <p:nvPr/>
            </p:nvSpPr>
            <p:spPr>
              <a:xfrm rot="5400000" flipV="1">
                <a:off x="5085501" y="2928348"/>
                <a:ext cx="1371600" cy="1143000"/>
              </a:xfrm>
              <a:prstGeom prst="trapezoi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199801" y="3295134"/>
                <a:ext cx="14604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charset="0"/>
                    <a:ea typeface="Karla" charset="0"/>
                    <a:cs typeface="Karla" charset="0"/>
                  </a:rPr>
                  <a:t>10K neurons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9055" y="4717939"/>
              <a:ext cx="1430448" cy="1444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6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9137" y="881425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should </a:t>
            </a:r>
            <a:r>
              <a:rPr lang="en-US" b="1" dirty="0"/>
              <a:t>train</a:t>
            </a:r>
            <a:r>
              <a:rPr lang="en-US" dirty="0"/>
              <a:t> with a variety of images.</a:t>
            </a:r>
          </a:p>
        </p:txBody>
      </p:sp>
      <p:pic>
        <p:nvPicPr>
          <p:cNvPr id="10" name="Picture 9" descr="A picture containing room&#10;&#10;Description automatically generated">
            <a:extLst>
              <a:ext uri="{FF2B5EF4-FFF2-40B4-BE49-F238E27FC236}">
                <a16:creationId xmlns:a16="http://schemas.microsoft.com/office/drawing/2014/main" id="{290535C8-8458-5E4D-970E-EFB08456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34" y="790787"/>
            <a:ext cx="6341532" cy="63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6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training with those images, let’s test how well it generalizes: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288" y="2697480"/>
            <a:ext cx="1444752" cy="144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008" y="2697480"/>
            <a:ext cx="1444752" cy="144475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07045" y="3432698"/>
            <a:ext cx="5884149" cy="6820"/>
            <a:chOff x="3961786" y="3497733"/>
            <a:chExt cx="5884149" cy="682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961786" y="349773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845810" y="350455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618325" y="2766348"/>
            <a:ext cx="1487192" cy="1371600"/>
            <a:chOff x="5348059" y="2794000"/>
            <a:chExt cx="1487192" cy="1371600"/>
          </a:xfrm>
        </p:grpSpPr>
        <p:sp>
          <p:nvSpPr>
            <p:cNvPr id="16" name="Trapezoid 15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Karla" charset="0"/>
                  <a:ea typeface="Karla" charset="0"/>
                  <a:cs typeface="Karla" charset="0"/>
                </a:rPr>
                <a:t>20 neurons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50928" y="2754525"/>
            <a:ext cx="1460408" cy="1371600"/>
            <a:chOff x="5199801" y="2814048"/>
            <a:chExt cx="1460408" cy="1371600"/>
          </a:xfrm>
        </p:grpSpPr>
        <p:sp>
          <p:nvSpPr>
            <p:cNvPr id="24" name="Trapezoid 23"/>
            <p:cNvSpPr/>
            <p:nvPr/>
          </p:nvSpPr>
          <p:spPr>
            <a:xfrm rot="5400000" flipV="1">
              <a:off x="5085501" y="2928348"/>
              <a:ext cx="1371600" cy="1143000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99801" y="3295134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Karla" charset="0"/>
                  <a:ea typeface="Karla" charset="0"/>
                  <a:cs typeface="Karla" charset="0"/>
                </a:rPr>
                <a:t>10K neurons</a:t>
              </a:r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833415" y="474685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 has never seen anything like this, so it is no surprise that could not reconstruct a face. </a:t>
            </a:r>
          </a:p>
        </p:txBody>
      </p:sp>
    </p:spTree>
    <p:extLst>
      <p:ext uri="{BB962C8B-B14F-4D97-AF65-F5344CB8AC3E}">
        <p14:creationId xmlns:p14="http://schemas.microsoft.com/office/powerpoint/2010/main" val="6377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695" y="870099"/>
            <a:ext cx="10327008" cy="878692"/>
          </a:xfrm>
        </p:spPr>
        <p:txBody>
          <a:bodyPr/>
          <a:lstStyle/>
          <a:p>
            <a:r>
              <a:rPr lang="en-US" dirty="0"/>
              <a:t>We can use a better training set such as the Olivetti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4C54A-DBA7-AB4B-83A4-D5C344430999}"/>
              </a:ext>
            </a:extLst>
          </p:cNvPr>
          <p:cNvGrpSpPr/>
          <p:nvPr/>
        </p:nvGrpSpPr>
        <p:grpSpPr>
          <a:xfrm>
            <a:off x="3007045" y="4413994"/>
            <a:ext cx="5884149" cy="1383423"/>
            <a:chOff x="3007045" y="2754525"/>
            <a:chExt cx="5884149" cy="1383423"/>
          </a:xfrm>
        </p:grpSpPr>
        <p:grpSp>
          <p:nvGrpSpPr>
            <p:cNvPr id="12" name="Group 11"/>
            <p:cNvGrpSpPr/>
            <p:nvPr/>
          </p:nvGrpSpPr>
          <p:grpSpPr>
            <a:xfrm>
              <a:off x="3007045" y="3432698"/>
              <a:ext cx="5884149" cy="6820"/>
              <a:chOff x="3961786" y="3497733"/>
              <a:chExt cx="5884149" cy="682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3961786" y="3497733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8845810" y="3504553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18325" y="2766348"/>
              <a:ext cx="1487192" cy="1371600"/>
              <a:chOff x="5348059" y="2794000"/>
              <a:chExt cx="1487192" cy="1371600"/>
            </a:xfrm>
          </p:grpSpPr>
          <p:sp>
            <p:nvSpPr>
              <p:cNvPr id="16" name="Trapezoid 15"/>
              <p:cNvSpPr/>
              <p:nvPr/>
            </p:nvSpPr>
            <p:spPr>
              <a:xfrm rot="5400000">
                <a:off x="5233759" y="2908300"/>
                <a:ext cx="1371600" cy="1143000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374843" y="3279079"/>
                <a:ext cx="14604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Karla" charset="0"/>
                    <a:ea typeface="Karla" charset="0"/>
                    <a:cs typeface="Karla" charset="0"/>
                  </a:rPr>
                  <a:t>20 neurons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50928" y="2754525"/>
              <a:ext cx="1460408" cy="1371600"/>
              <a:chOff x="5199801" y="2814048"/>
              <a:chExt cx="1460408" cy="1371600"/>
            </a:xfrm>
          </p:grpSpPr>
          <p:sp>
            <p:nvSpPr>
              <p:cNvPr id="24" name="Trapezoid 23"/>
              <p:cNvSpPr/>
              <p:nvPr/>
            </p:nvSpPr>
            <p:spPr>
              <a:xfrm rot="5400000" flipV="1">
                <a:off x="5085501" y="2928348"/>
                <a:ext cx="1371600" cy="1143000"/>
              </a:xfrm>
              <a:prstGeom prst="trapezoi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199801" y="3295134"/>
                <a:ext cx="14604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Karla" charset="0"/>
                    <a:ea typeface="Karla" charset="0"/>
                    <a:cs typeface="Karla" charset="0"/>
                  </a:rPr>
                  <a:t>10K neurons</a:t>
                </a: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BC237C-A162-3249-B745-A24DF543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955" y="4352665"/>
            <a:ext cx="1438331" cy="1444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991C9-D9CB-FB42-8029-70240AC2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62" y="4326592"/>
            <a:ext cx="1464276" cy="1444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4AC7B-F54D-BF44-8CEB-C92CEB42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799" y="1516623"/>
            <a:ext cx="8686800" cy="15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on a better dataset yields a better autoencoder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3" y="1388767"/>
            <a:ext cx="3618693" cy="36186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D1E2EC-59FE-1248-80D9-CADBA8CC5759}"/>
              </a:ext>
            </a:extLst>
          </p:cNvPr>
          <p:cNvGrpSpPr/>
          <p:nvPr/>
        </p:nvGrpSpPr>
        <p:grpSpPr>
          <a:xfrm>
            <a:off x="2575221" y="5072106"/>
            <a:ext cx="7528899" cy="1271536"/>
            <a:chOff x="1843701" y="4732012"/>
            <a:chExt cx="8917795" cy="15061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3701" y="4793341"/>
              <a:ext cx="1431396" cy="14447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3495" y="4732012"/>
              <a:ext cx="1438001" cy="1444752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409042" y="5471514"/>
              <a:ext cx="5637012" cy="6820"/>
              <a:chOff x="3961786" y="3497733"/>
              <a:chExt cx="5637012" cy="682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3961786" y="3497733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8598673" y="3504553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4785542" y="4805164"/>
              <a:ext cx="1487192" cy="1371600"/>
              <a:chOff x="5348059" y="2794000"/>
              <a:chExt cx="1487192" cy="1371600"/>
            </a:xfrm>
          </p:grpSpPr>
          <p:sp>
            <p:nvSpPr>
              <p:cNvPr id="17" name="Trapezoid 16"/>
              <p:cNvSpPr/>
              <p:nvPr/>
            </p:nvSpPr>
            <p:spPr>
              <a:xfrm rot="5400000">
                <a:off x="5233759" y="2908300"/>
                <a:ext cx="1371600" cy="1143000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74844" y="3279079"/>
                <a:ext cx="1460407" cy="309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latin typeface="Karla" charset="0"/>
                    <a:ea typeface="Karla" charset="0"/>
                    <a:cs typeface="Karla" charset="0"/>
                  </a:rPr>
                  <a:t>20 neurons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308080" y="4793341"/>
              <a:ext cx="1460408" cy="1371600"/>
              <a:chOff x="5199801" y="2814048"/>
              <a:chExt cx="1460408" cy="1371600"/>
            </a:xfrm>
          </p:grpSpPr>
          <p:sp>
            <p:nvSpPr>
              <p:cNvPr id="20" name="Trapezoid 19"/>
              <p:cNvSpPr/>
              <p:nvPr/>
            </p:nvSpPr>
            <p:spPr>
              <a:xfrm rot="5400000" flipV="1">
                <a:off x="5085501" y="2928348"/>
                <a:ext cx="1371600" cy="1143000"/>
              </a:xfrm>
              <a:prstGeom prst="trapezoi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199801" y="3295135"/>
                <a:ext cx="1460408" cy="309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latin typeface="Karla" charset="0"/>
                    <a:ea typeface="Karla" charset="0"/>
                    <a:cs typeface="Karla" charset="0"/>
                  </a:rPr>
                  <a:t>784 neurons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F1BDB4-0C40-9840-ACF2-E8EB1880142E}"/>
              </a:ext>
            </a:extLst>
          </p:cNvPr>
          <p:cNvSpPr txBox="1"/>
          <p:nvPr/>
        </p:nvSpPr>
        <p:spPr>
          <a:xfrm>
            <a:off x="455612" y="885183"/>
            <a:ext cx="1132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MNIST data:  train a simple AE with one-layer FCN encoder and one-layer FCN decoder</a:t>
            </a:r>
          </a:p>
        </p:txBody>
      </p:sp>
    </p:spTree>
    <p:extLst>
      <p:ext uri="{BB962C8B-B14F-4D97-AF65-F5344CB8AC3E}">
        <p14:creationId xmlns:p14="http://schemas.microsoft.com/office/powerpoint/2010/main" val="119746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DFEC-681B-0443-9D4C-278B5C6C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Winner 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D0B0-92B7-FA4D-A1D2-6E9C385D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980046"/>
            <a:ext cx="11315485" cy="717345"/>
          </a:xfrm>
        </p:spPr>
        <p:txBody>
          <a:bodyPr/>
          <a:lstStyle/>
          <a:p>
            <a:r>
              <a:rPr lang="en-US" sz="3200" dirty="0"/>
              <a:t>The prize of the competition was to give a lecture for the CS109B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1E211-F4D0-A947-8AC1-8CA58940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96DB9470-8C2C-054D-9DD1-B56BB96A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66" y="2778364"/>
            <a:ext cx="2840182" cy="3221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1428-B3CF-E84A-9E09-396C38FEB4BA}"/>
              </a:ext>
            </a:extLst>
          </p:cNvPr>
          <p:cNvSpPr txBox="1"/>
          <p:nvPr/>
        </p:nvSpPr>
        <p:spPr>
          <a:xfrm>
            <a:off x="5219486" y="1662583"/>
            <a:ext cx="64452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Doing research in the intersection of data science and applied physics developing deep neural network architectures for: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Solving differential equations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Eigenvalue quantum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science (crystal structures)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Hamiltonian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Inverse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F315D-4D5A-5447-AFF8-882DEB1EA423}"/>
              </a:ext>
            </a:extLst>
          </p:cNvPr>
          <p:cNvSpPr/>
          <p:nvPr/>
        </p:nvSpPr>
        <p:spPr>
          <a:xfrm>
            <a:off x="521044" y="2064780"/>
            <a:ext cx="41930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Research Associate at IACS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BA6B9-0807-BB47-9536-2465ED325803}"/>
              </a:ext>
            </a:extLst>
          </p:cNvPr>
          <p:cNvSpPr/>
          <p:nvPr/>
        </p:nvSpPr>
        <p:spPr>
          <a:xfrm>
            <a:off x="6090262" y="6068177"/>
            <a:ext cx="5898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scholar.harvard.edu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marios_matthaiakis</a:t>
            </a:r>
            <a:r>
              <a:rPr lang="en-US" sz="2000" dirty="0">
                <a:hlinkClick r:id="rId3"/>
              </a:rPr>
              <a:t>/home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6629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6" y="174525"/>
            <a:ext cx="4711148" cy="2011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6" y="2422522"/>
            <a:ext cx="4711148" cy="2011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043" y="910522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Karla" charset="0"/>
                <a:ea typeface="Karla" charset="0"/>
                <a:cs typeface="Karla" charset="0"/>
              </a:rPr>
              <a:t>20 latent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1792" y="314810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Karla" charset="0"/>
                <a:ea typeface="Karla" charset="0"/>
                <a:cs typeface="Karla" charset="0"/>
              </a:rPr>
              <a:t>10 latent variables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taken from A. </a:t>
            </a:r>
            <a:r>
              <a:rPr lang="en-US" err="1"/>
              <a:t>Glassner</a:t>
            </a:r>
            <a:r>
              <a:rPr lang="en-US"/>
              <a:t>, Deep Learning, Vol. 2: From Basics to Practice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1528" y="53077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original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04898" y="136176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reconstructed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75690" y="2778768"/>
            <a:ext cx="1673856" cy="1200329"/>
            <a:chOff x="4657298" y="683172"/>
            <a:chExt cx="1673856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4993928" y="683172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original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7298" y="1514169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reconstructed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72995" y="174525"/>
            <a:ext cx="11800702" cy="20116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730" y="2417448"/>
            <a:ext cx="11800702" cy="20116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4EEBB0-E47C-BC49-A6C5-AE175D02E448}"/>
              </a:ext>
            </a:extLst>
          </p:cNvPr>
          <p:cNvGrpSpPr/>
          <p:nvPr/>
        </p:nvGrpSpPr>
        <p:grpSpPr>
          <a:xfrm>
            <a:off x="172995" y="4659091"/>
            <a:ext cx="11800702" cy="2023108"/>
            <a:chOff x="172995" y="4659091"/>
            <a:chExt cx="11800702" cy="20231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26" y="4670519"/>
              <a:ext cx="4711148" cy="20116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9043" y="5396096"/>
              <a:ext cx="2289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2  latent variables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9697" y="5026764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original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3067" y="5857761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reconstructed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2995" y="4659091"/>
              <a:ext cx="11800702" cy="201168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35548" y="4537801"/>
            <a:ext cx="401904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Karla" charset="0"/>
                <a:ea typeface="Karla" charset="0"/>
                <a:cs typeface="Karla" charset="0"/>
              </a:rPr>
              <a:t>WHY DOES IT WORK?</a:t>
            </a:r>
          </a:p>
        </p:txBody>
      </p:sp>
    </p:spTree>
    <p:extLst>
      <p:ext uri="{BB962C8B-B14F-4D97-AF65-F5344CB8AC3E}">
        <p14:creationId xmlns:p14="http://schemas.microsoft.com/office/powerpoint/2010/main" val="6071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0" grpId="0"/>
      <p:bldP spid="14" grpId="0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41</a:t>
            </a:fld>
            <a:endParaRPr lang="en-US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taken from A. </a:t>
            </a:r>
            <a:r>
              <a:rPr lang="en-US" err="1"/>
              <a:t>Glassner</a:t>
            </a:r>
            <a:r>
              <a:rPr lang="en-US"/>
              <a:t>, Deep Learning, Vol. 2: From Basics to Practice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4EEBB0-E47C-BC49-A6C5-AE175D02E448}"/>
              </a:ext>
            </a:extLst>
          </p:cNvPr>
          <p:cNvGrpSpPr/>
          <p:nvPr/>
        </p:nvGrpSpPr>
        <p:grpSpPr>
          <a:xfrm>
            <a:off x="172995" y="4659091"/>
            <a:ext cx="11800702" cy="2023108"/>
            <a:chOff x="172995" y="4659091"/>
            <a:chExt cx="11800702" cy="20231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26" y="4670519"/>
              <a:ext cx="4711148" cy="20116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9043" y="5396096"/>
              <a:ext cx="2289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charset="0"/>
                  <a:ea typeface="Karla" charset="0"/>
                  <a:cs typeface="Karla" charset="0"/>
                </a:rPr>
                <a:t>2  latent variables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9697" y="5026764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original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3067" y="5857761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reconstructed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2995" y="4659091"/>
              <a:ext cx="11800702" cy="201168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35548" y="4537801"/>
            <a:ext cx="401904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Karla" charset="0"/>
                <a:ea typeface="Karla" charset="0"/>
                <a:cs typeface="Karla" charset="0"/>
              </a:rPr>
              <a:t>WHY DOES IT WORK?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B7358-B891-694C-A06C-955C0FEB6156}"/>
              </a:ext>
            </a:extLst>
          </p:cNvPr>
          <p:cNvSpPr txBox="1"/>
          <p:nvPr/>
        </p:nvSpPr>
        <p:spPr>
          <a:xfrm>
            <a:off x="526072" y="1046405"/>
            <a:ext cx="111172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Encoding is easy: </a:t>
            </a:r>
            <a:b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Considering a number with infinity number of decimals, we can encode the whole universe.</a:t>
            </a:r>
          </a:p>
          <a:p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Learning representation is difficult: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sufficient latent dimensions to learn the underlying relationships that are hidden in the data.</a:t>
            </a:r>
          </a:p>
        </p:txBody>
      </p:sp>
    </p:spTree>
    <p:extLst>
      <p:ext uri="{BB962C8B-B14F-4D97-AF65-F5344CB8AC3E}">
        <p14:creationId xmlns:p14="http://schemas.microsoft.com/office/powerpoint/2010/main" val="260198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</a:t>
            </a:r>
          </a:p>
        </p:txBody>
      </p:sp>
      <p:pic>
        <p:nvPicPr>
          <p:cNvPr id="23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76" y="3997028"/>
            <a:ext cx="4944623" cy="21113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0896" y="1793834"/>
            <a:ext cx="11698437" cy="1349181"/>
            <a:chOff x="140896" y="1350916"/>
            <a:chExt cx="11698437" cy="1349181"/>
          </a:xfrm>
        </p:grpSpPr>
        <p:grpSp>
          <p:nvGrpSpPr>
            <p:cNvPr id="20" name="Group 19"/>
            <p:cNvGrpSpPr/>
            <p:nvPr/>
          </p:nvGrpSpPr>
          <p:grpSpPr>
            <a:xfrm>
              <a:off x="1021977" y="1350916"/>
              <a:ext cx="9937375" cy="1349181"/>
              <a:chOff x="806826" y="3303782"/>
              <a:chExt cx="10608232" cy="1440262"/>
            </a:xfrm>
          </p:grpSpPr>
          <p:cxnSp>
            <p:nvCxnSpPr>
              <p:cNvPr id="7" name="Straight Arrow Connector 6"/>
              <p:cNvCxnSpPr>
                <a:cxnSpLocks/>
              </p:cNvCxnSpPr>
              <p:nvPr/>
            </p:nvCxnSpPr>
            <p:spPr>
              <a:xfrm>
                <a:off x="806826" y="4023914"/>
                <a:ext cx="3443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4525411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neurons</a:t>
                </a:r>
              </a:p>
            </p:txBody>
          </p:sp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9368664" y="3303782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neurons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10956117" y="3991297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96" y="1622142"/>
              <a:ext cx="745968" cy="75294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029" y="1611201"/>
              <a:ext cx="746304" cy="74980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3995928"/>
            <a:ext cx="4928999" cy="2104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1704" y="4863613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Shallow AE: 20 latent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880" y="1055841"/>
            <a:ext cx="1036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a better representation we can add neurons in one layer or go deeper.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735" y="294440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28x28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06091" y="309193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28x28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2094" y="3313741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 is 20 dimensional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90FA6-5447-A543-A4F2-A6C051E615AE}"/>
              </a:ext>
            </a:extLst>
          </p:cNvPr>
          <p:cNvSpPr txBox="1"/>
          <p:nvPr/>
        </p:nvSpPr>
        <p:spPr>
          <a:xfrm>
            <a:off x="616007" y="421032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Original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F488B-CEB2-E249-A605-FF144195126D}"/>
              </a:ext>
            </a:extLst>
          </p:cNvPr>
          <p:cNvSpPr txBox="1"/>
          <p:nvPr/>
        </p:nvSpPr>
        <p:spPr>
          <a:xfrm>
            <a:off x="616006" y="533929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Reconstructed Images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6F91B0-014F-584A-B2B3-8B91B53EB680}"/>
              </a:ext>
            </a:extLst>
          </p:cNvPr>
          <p:cNvCxnSpPr>
            <a:cxnSpLocks/>
          </p:cNvCxnSpPr>
          <p:nvPr/>
        </p:nvCxnSpPr>
        <p:spPr>
          <a:xfrm>
            <a:off x="5941218" y="2468425"/>
            <a:ext cx="28736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88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</a:t>
            </a:r>
          </a:p>
        </p:txBody>
      </p:sp>
      <p:pic>
        <p:nvPicPr>
          <p:cNvPr id="23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76" y="3997028"/>
            <a:ext cx="4944623" cy="21113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0896" y="1779894"/>
            <a:ext cx="11698437" cy="1363121"/>
            <a:chOff x="140896" y="1336976"/>
            <a:chExt cx="11698437" cy="1363121"/>
          </a:xfrm>
        </p:grpSpPr>
        <p:grpSp>
          <p:nvGrpSpPr>
            <p:cNvPr id="20" name="Group 19"/>
            <p:cNvGrpSpPr/>
            <p:nvPr/>
          </p:nvGrpSpPr>
          <p:grpSpPr>
            <a:xfrm>
              <a:off x="1021977" y="1336976"/>
              <a:ext cx="9937375" cy="1363121"/>
              <a:chOff x="806826" y="3288901"/>
              <a:chExt cx="10608232" cy="1455143"/>
            </a:xfrm>
          </p:grpSpPr>
          <p:sp>
            <p:nvSpPr>
              <p:cNvPr id="6" name="Rectangle 5"/>
              <p:cNvSpPr>
                <a:spLocks noChangeAspect="1"/>
              </p:cNvSpPr>
              <p:nvPr/>
            </p:nvSpPr>
            <p:spPr>
              <a:xfrm>
                <a:off x="1365273" y="3288901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806826" y="4023913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7797512" y="3288901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512neurons</a:t>
                </a:r>
              </a:p>
            </p:txBody>
          </p:sp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936425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</p:txBody>
          </p:sp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4525411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neurons</a:t>
                </a:r>
              </a:p>
            </p:txBody>
          </p:sp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6208526" y="3290335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</p:txBody>
          </p:sp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9368664" y="3303782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neurons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10956117" y="3991297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96" y="1622142"/>
              <a:ext cx="745968" cy="75294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029" y="1611201"/>
              <a:ext cx="746304" cy="74980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13880" y="1055841"/>
            <a:ext cx="1036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a better representation we can add neurons in one layer or go deeper.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735" y="294440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28x28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06091" y="309193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28x28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2094" y="3313741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 is 20 dimensional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3443C-90AC-F840-8038-68D6FBD6F2CF}"/>
              </a:ext>
            </a:extLst>
          </p:cNvPr>
          <p:cNvSpPr txBox="1"/>
          <p:nvPr/>
        </p:nvSpPr>
        <p:spPr>
          <a:xfrm>
            <a:off x="4907318" y="6242705"/>
            <a:ext cx="2952603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DEEPER IS BETTER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90FA6-5447-A543-A4F2-A6C051E615AE}"/>
              </a:ext>
            </a:extLst>
          </p:cNvPr>
          <p:cNvSpPr txBox="1"/>
          <p:nvPr/>
        </p:nvSpPr>
        <p:spPr>
          <a:xfrm>
            <a:off x="616007" y="421032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Original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F488B-CEB2-E249-A605-FF144195126D}"/>
              </a:ext>
            </a:extLst>
          </p:cNvPr>
          <p:cNvSpPr txBox="1"/>
          <p:nvPr/>
        </p:nvSpPr>
        <p:spPr>
          <a:xfrm>
            <a:off x="616006" y="533929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Reconstructed Images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C8427A-18BF-7045-B6BA-C98040E9F1CC}"/>
              </a:ext>
            </a:extLst>
          </p:cNvPr>
          <p:cNvSpPr txBox="1"/>
          <p:nvPr/>
        </p:nvSpPr>
        <p:spPr>
          <a:xfrm>
            <a:off x="8778880" y="4862273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Deep AE: 20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824123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of autoencoder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85" y="1056724"/>
            <a:ext cx="3492715" cy="55299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6E9F906-49F6-984E-9750-6DB448047697}"/>
              </a:ext>
            </a:extLst>
          </p:cNvPr>
          <p:cNvSpPr txBox="1">
            <a:spLocks/>
          </p:cNvSpPr>
          <p:nvPr/>
        </p:nvSpPr>
        <p:spPr>
          <a:xfrm>
            <a:off x="570844" y="1085351"/>
            <a:ext cx="5525156" cy="20845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2400" dirty="0"/>
            </a:br>
            <a:r>
              <a:rPr lang="en-US" sz="2400" dirty="0"/>
              <a:t>If the AE learns the “essence” of the MNIST images, similar images should be close to each other in the Z space, implying</a:t>
            </a:r>
            <a:br>
              <a:rPr lang="en-US" sz="2400" dirty="0"/>
            </a:br>
            <a:r>
              <a:rPr lang="en-US" sz="2400" b="1" dirty="0"/>
              <a:t>Contextual learning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7FF03-31B9-004E-94C5-95E44005F870}"/>
              </a:ext>
            </a:extLst>
          </p:cNvPr>
          <p:cNvSpPr/>
          <p:nvPr/>
        </p:nvSpPr>
        <p:spPr>
          <a:xfrm>
            <a:off x="570844" y="3608834"/>
            <a:ext cx="56958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 a 2D projection of the latent space to examine the separation (2 PCA components)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/>
            </a:endParaRPr>
          </a:p>
          <a:p>
            <a:r>
              <a:rPr lang="en-US" sz="2400" dirty="0">
                <a:solidFill>
                  <a:srgbClr val="464646"/>
                </a:solidFill>
                <a:latin typeface="Karla"/>
              </a:rPr>
              <a:t>Labels (colors) and PCA are used just for visual inspection (evaluation)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9FB6D87-FB4A-5A4A-ADFF-4880D56D85AE}"/>
              </a:ext>
            </a:extLst>
          </p:cNvPr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</p:spTree>
    <p:extLst>
      <p:ext uri="{BB962C8B-B14F-4D97-AF65-F5344CB8AC3E}">
        <p14:creationId xmlns:p14="http://schemas.microsoft.com/office/powerpoint/2010/main" val="1578261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70AE-0FE9-6C40-80BB-17379615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5" name="Picture 1" descr="page39image1924345296">
            <a:extLst>
              <a:ext uri="{FF2B5EF4-FFF2-40B4-BE49-F238E27FC236}">
                <a16:creationId xmlns:a16="http://schemas.microsoft.com/office/drawing/2014/main" id="{352A7890-9B97-4B48-9960-A7D1122B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604375"/>
            <a:ext cx="53848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7126D-E443-B84C-A94C-2F039ACFF90F}"/>
              </a:ext>
            </a:extLst>
          </p:cNvPr>
          <p:cNvSpPr txBox="1"/>
          <p:nvPr/>
        </p:nvSpPr>
        <p:spPr>
          <a:xfrm>
            <a:off x="780288" y="4973921"/>
            <a:ext cx="1047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Exercise 1: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Autoencoders using the MNIST dataset</a:t>
            </a:r>
          </a:p>
        </p:txBody>
      </p:sp>
    </p:spTree>
    <p:extLst>
      <p:ext uri="{BB962C8B-B14F-4D97-AF65-F5344CB8AC3E}">
        <p14:creationId xmlns:p14="http://schemas.microsoft.com/office/powerpoint/2010/main" val="52557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15275"/>
            <a:ext cx="10363200" cy="1470025"/>
          </a:xfrm>
        </p:spPr>
        <p:txBody>
          <a:bodyPr/>
          <a:lstStyle/>
          <a:p>
            <a:r>
              <a:rPr lang="en-US" sz="3200" dirty="0"/>
              <a:t>Lecture 26: Autoencoders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tx1"/>
                </a:solidFill>
              </a:rPr>
              <a:t>Marios Mattheakis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3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https://cdn-images-1.medium.com/max/1600/0*sQmcKODThlssh2V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43" y="556591"/>
            <a:ext cx="74676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58240" y="5660420"/>
            <a:ext cx="10422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medium-content-sans-serif-font" charset="0"/>
              </a:rPr>
              <a:t>Original Yann </a:t>
            </a:r>
            <a:r>
              <a:rPr lang="en-US" sz="2400" dirty="0" err="1">
                <a:latin typeface="medium-content-sans-serif-font" charset="0"/>
              </a:rPr>
              <a:t>LeCun</a:t>
            </a:r>
            <a:r>
              <a:rPr lang="en-US" sz="2400" dirty="0">
                <a:latin typeface="medium-content-sans-serif-font" charset="0"/>
              </a:rPr>
              <a:t> cake analogy slide presented at </a:t>
            </a:r>
            <a:r>
              <a:rPr lang="en-US" sz="2400" dirty="0" err="1">
                <a:latin typeface="medium-content-sans-serif-font" charset="0"/>
              </a:rPr>
              <a:t>NeurIPS</a:t>
            </a:r>
            <a:r>
              <a:rPr lang="en-US" sz="2400" dirty="0">
                <a:latin typeface="medium-content-sans-serif-font" charset="0"/>
              </a:rPr>
              <a:t> 2016. </a:t>
            </a:r>
            <a:br>
              <a:rPr lang="en-US" sz="2400" dirty="0">
                <a:latin typeface="medium-content-sans-serif-font" charset="0"/>
              </a:rPr>
            </a:br>
            <a:r>
              <a:rPr lang="en-US" sz="2400" dirty="0">
                <a:latin typeface="medium-content-sans-serif-font" charset="0"/>
              </a:rPr>
              <a:t>The highlighted area has now been updated.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163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58955" y="5538430"/>
            <a:ext cx="10151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LeCun</a:t>
            </a:r>
            <a:r>
              <a:rPr lang="en-US" sz="2000" dirty="0"/>
              <a:t> updated his cake recipe at the 2019 International Solid-State Circuits Conference (ISSCC) in San Francisco, replacing “unsupervised learning” with “self-supervised learning,” </a:t>
            </a:r>
            <a:r>
              <a:rPr lang="en-US" sz="2000" dirty="0">
                <a:hlinkClick r:id="rId3"/>
              </a:rPr>
              <a:t>a variant of unsupervised learning where the data provides the supervision</a:t>
            </a:r>
            <a:r>
              <a:rPr lang="en-US" sz="2000" dirty="0"/>
              <a:t>.</a:t>
            </a:r>
          </a:p>
        </p:txBody>
      </p:sp>
      <p:pic>
        <p:nvPicPr>
          <p:cNvPr id="2050" name="Picture 2" descr="https://cdn-images-1.medium.com/max/2600/1*bvMhd_xpVxfJYoKXYp5hu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46" y="302563"/>
            <a:ext cx="9136648" cy="51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71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7AAC-12B8-AE49-84A8-7D7F56D1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or self-supervised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41160-70D3-BF4F-8025-C346E19D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Deep Style: Using Variational Auto-encoders for Image Generation">
            <a:extLst>
              <a:ext uri="{FF2B5EF4-FFF2-40B4-BE49-F238E27FC236}">
                <a16:creationId xmlns:a16="http://schemas.microsoft.com/office/drawing/2014/main" id="{B7FEA2A0-445E-664D-8962-7C86E4B9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53" y="1731923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17A72-27A6-5A49-9E65-E1C6AF1EDA01}"/>
              </a:ext>
            </a:extLst>
          </p:cNvPr>
          <p:cNvSpPr txBox="1"/>
          <p:nvPr/>
        </p:nvSpPr>
        <p:spPr>
          <a:xfrm>
            <a:off x="595899" y="1075272"/>
            <a:ext cx="728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Self-supervised learning can be challenging </a:t>
            </a:r>
          </a:p>
        </p:txBody>
      </p:sp>
    </p:spTree>
    <p:extLst>
      <p:ext uri="{BB962C8B-B14F-4D97-AF65-F5344CB8AC3E}">
        <p14:creationId xmlns:p14="http://schemas.microsoft.com/office/powerpoint/2010/main" val="332470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237CD-BEA3-9A42-843C-B81F5E0B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E8851-52D5-C746-AF5E-910BC543745B}"/>
              </a:ext>
            </a:extLst>
          </p:cNvPr>
          <p:cNvSpPr txBox="1"/>
          <p:nvPr/>
        </p:nvSpPr>
        <p:spPr>
          <a:xfrm>
            <a:off x="3430655" y="2696901"/>
            <a:ext cx="5330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Autoencoders Part A</a:t>
            </a:r>
          </a:p>
        </p:txBody>
      </p:sp>
    </p:spTree>
    <p:extLst>
      <p:ext uri="{BB962C8B-B14F-4D97-AF65-F5344CB8AC3E}">
        <p14:creationId xmlns:p14="http://schemas.microsoft.com/office/powerpoint/2010/main" val="3849134153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30566</TotalTime>
  <Words>2152</Words>
  <Application>Microsoft Macintosh PowerPoint</Application>
  <PresentationFormat>Widescreen</PresentationFormat>
  <Paragraphs>444</Paragraphs>
  <Slides>45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Courier New</vt:lpstr>
      <vt:lpstr>Karla</vt:lpstr>
      <vt:lpstr>medium-content-sans-serif-font</vt:lpstr>
      <vt:lpstr>Pixeboy</vt:lpstr>
      <vt:lpstr>GEC_template</vt:lpstr>
      <vt:lpstr>Lecture 26: Autoencoders  Marios Mattheakis</vt:lpstr>
      <vt:lpstr>Pavlos game #4275</vt:lpstr>
      <vt:lpstr>PowerPoint Presentation</vt:lpstr>
      <vt:lpstr>Winner ! </vt:lpstr>
      <vt:lpstr>Lecture 26: Autoencoders  Marios Mattheakis</vt:lpstr>
      <vt:lpstr>PowerPoint Presentation</vt:lpstr>
      <vt:lpstr>PowerPoint Presentation</vt:lpstr>
      <vt:lpstr>Unsupervised or self-supervised learning </vt:lpstr>
      <vt:lpstr>PowerPoint Presentation</vt:lpstr>
      <vt:lpstr>Outline </vt:lpstr>
      <vt:lpstr>Neural Networks as universal function approximators</vt:lpstr>
      <vt:lpstr>Linear Regression</vt:lpstr>
      <vt:lpstr>Representational Learning</vt:lpstr>
      <vt:lpstr>Representational Learning</vt:lpstr>
      <vt:lpstr>Representational Learning</vt:lpstr>
      <vt:lpstr>Representational Learning</vt:lpstr>
      <vt:lpstr>Representational Learning</vt:lpstr>
      <vt:lpstr>Representational Learning: Supervised Learning</vt:lpstr>
      <vt:lpstr>Representational Learning: Self-supervised Learning</vt:lpstr>
      <vt:lpstr>Representational Learning: Self-supervised Learning</vt:lpstr>
      <vt:lpstr>Representational Learning: Self-supervised Learning</vt:lpstr>
      <vt:lpstr>Representational Learning: Self-supervised Learning</vt:lpstr>
      <vt:lpstr>Brief history of encoding/decoding</vt:lpstr>
      <vt:lpstr>Brief history of encoding/decoding (cont)</vt:lpstr>
      <vt:lpstr>Lossless and Lossy Encoding</vt:lpstr>
      <vt:lpstr>Lossless and Lossy Encoding (cont)</vt:lpstr>
      <vt:lpstr>MP3 and JPG Image Compression</vt:lpstr>
      <vt:lpstr>MP3 and JPG Image Compression(cont)</vt:lpstr>
      <vt:lpstr>What are autoencoders?</vt:lpstr>
      <vt:lpstr>Why a self-supervised learning method? </vt:lpstr>
      <vt:lpstr>The simplest autoencoder </vt:lpstr>
      <vt:lpstr>The simplest autoencoder </vt:lpstr>
      <vt:lpstr>Autoencoders in action</vt:lpstr>
      <vt:lpstr>Bottleneck</vt:lpstr>
      <vt:lpstr>Autoencoders in action (cont)</vt:lpstr>
      <vt:lpstr>Autoencoders in action (cont)</vt:lpstr>
      <vt:lpstr>Autoencoders in action (cont)</vt:lpstr>
      <vt:lpstr>Autoencoders in action (cont)</vt:lpstr>
      <vt:lpstr>Train on a better dataset yields a better autoencoder</vt:lpstr>
      <vt:lpstr>PowerPoint Presentation</vt:lpstr>
      <vt:lpstr>PowerPoint Presentation</vt:lpstr>
      <vt:lpstr>Deeper</vt:lpstr>
      <vt:lpstr>Deeper</vt:lpstr>
      <vt:lpstr>Latent space of autoencoder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Matthaiakis, Marios</cp:lastModifiedBy>
  <cp:revision>413</cp:revision>
  <cp:lastPrinted>2019-04-10T17:05:58Z</cp:lastPrinted>
  <dcterms:created xsi:type="dcterms:W3CDTF">2018-06-13T00:26:17Z</dcterms:created>
  <dcterms:modified xsi:type="dcterms:W3CDTF">2021-04-02T04:09:31Z</dcterms:modified>
</cp:coreProperties>
</file>